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4" r:id="rId1"/>
    <p:sldMasterId id="2147483845" r:id="rId2"/>
  </p:sldMasterIdLst>
  <p:notesMasterIdLst>
    <p:notesMasterId r:id="rId34"/>
  </p:notesMasterIdLst>
  <p:handoutMasterIdLst>
    <p:handoutMasterId r:id="rId35"/>
  </p:handoutMasterIdLst>
  <p:sldIdLst>
    <p:sldId id="1219" r:id="rId3"/>
    <p:sldId id="1225" r:id="rId4"/>
    <p:sldId id="1224" r:id="rId5"/>
    <p:sldId id="1213" r:id="rId6"/>
    <p:sldId id="1228" r:id="rId7"/>
    <p:sldId id="1230" r:id="rId8"/>
    <p:sldId id="1231" r:id="rId9"/>
    <p:sldId id="1232" r:id="rId10"/>
    <p:sldId id="1236" r:id="rId11"/>
    <p:sldId id="1239" r:id="rId12"/>
    <p:sldId id="1237" r:id="rId13"/>
    <p:sldId id="1238" r:id="rId14"/>
    <p:sldId id="318" r:id="rId15"/>
    <p:sldId id="1240" r:id="rId16"/>
    <p:sldId id="1241" r:id="rId17"/>
    <p:sldId id="1242" r:id="rId18"/>
    <p:sldId id="1243" r:id="rId19"/>
    <p:sldId id="1244" r:id="rId20"/>
    <p:sldId id="1245" r:id="rId21"/>
    <p:sldId id="1246" r:id="rId22"/>
    <p:sldId id="1247" r:id="rId23"/>
    <p:sldId id="1248" r:id="rId24"/>
    <p:sldId id="1249" r:id="rId25"/>
    <p:sldId id="351" r:id="rId26"/>
    <p:sldId id="1233" r:id="rId27"/>
    <p:sldId id="1234" r:id="rId28"/>
    <p:sldId id="1235" r:id="rId29"/>
    <p:sldId id="1226" r:id="rId30"/>
    <p:sldId id="1227" r:id="rId31"/>
    <p:sldId id="1250" r:id="rId32"/>
    <p:sldId id="53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1EC"/>
    <a:srgbClr val="F26D00"/>
    <a:srgbClr val="020511"/>
    <a:srgbClr val="E8B944"/>
    <a:srgbClr val="6EC385"/>
    <a:srgbClr val="77C267"/>
    <a:srgbClr val="7030A0"/>
    <a:srgbClr val="FFB63A"/>
    <a:srgbClr val="FFB539"/>
    <a:srgbClr val="7030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8" autoAdjust="0"/>
    <p:restoredTop sz="71065" autoAdjust="0"/>
  </p:normalViewPr>
  <p:slideViewPr>
    <p:cSldViewPr snapToGrid="0" snapToObjects="1">
      <p:cViewPr varScale="1">
        <p:scale>
          <a:sx n="78" d="100"/>
          <a:sy n="78" d="100"/>
        </p:scale>
        <p:origin x="1770"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882169-967B-5F44-B3C1-8435946D6413}" type="datetimeFigureOut">
              <a:rPr lang="en-US">
                <a:latin typeface="Arial Regular"/>
              </a:rPr>
              <a:t>6/10/2024</a:t>
            </a:fld>
            <a:endParaRPr lang="en-US" dirty="0">
              <a:latin typeface="Arial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D897BE-DFA9-AE4B-A5BD-F0BDBFFBCA84}" type="slidenum">
              <a:rPr>
                <a:latin typeface="Arial Regular"/>
              </a:rPr>
              <a:t>‹#›</a:t>
            </a:fld>
            <a:endParaRPr lang="en-US" dirty="0">
              <a:latin typeface="Arial Regular"/>
            </a:endParaRPr>
          </a:p>
        </p:txBody>
      </p:sp>
    </p:spTree>
    <p:extLst>
      <p:ext uri="{BB962C8B-B14F-4D97-AF65-F5344CB8AC3E}">
        <p14:creationId xmlns:p14="http://schemas.microsoft.com/office/powerpoint/2010/main" val="35995499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a:defRPr>
            </a:lvl1pPr>
          </a:lstStyle>
          <a:p>
            <a:fld id="{B42874F4-29F4-C64D-97CD-55487E475ADC}" type="datetimeFigureOut">
              <a:rPr lang="en-US" smtClean="0"/>
              <a:pPr/>
              <a:t>6/10/2024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a:defRPr>
            </a:lvl1pPr>
          </a:lstStyle>
          <a:p>
            <a:fld id="{666D9F43-5C19-D34D-BD2C-C156CCDF2ACF}" type="slidenum">
              <a:rPr lang="en-US" smtClean="0"/>
              <a:pPr/>
              <a:t>‹#›</a:t>
            </a:fld>
            <a:endParaRPr lang="en-US" dirty="0"/>
          </a:p>
        </p:txBody>
      </p:sp>
    </p:spTree>
    <p:extLst>
      <p:ext uri="{BB962C8B-B14F-4D97-AF65-F5344CB8AC3E}">
        <p14:creationId xmlns:p14="http://schemas.microsoft.com/office/powerpoint/2010/main" val="16606554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Regular"/>
        <a:ea typeface="+mn-ea"/>
        <a:cs typeface="+mn-cs"/>
      </a:defRPr>
    </a:lvl1pPr>
    <a:lvl2pPr marL="457200" algn="l" defTabSz="457200" rtl="0" eaLnBrk="1" latinLnBrk="0" hangingPunct="1">
      <a:defRPr sz="1200" b="0" i="0" kern="1200">
        <a:solidFill>
          <a:schemeClr val="tx1"/>
        </a:solidFill>
        <a:latin typeface="Arial Regular"/>
        <a:ea typeface="+mn-ea"/>
        <a:cs typeface="+mn-cs"/>
      </a:defRPr>
    </a:lvl2pPr>
    <a:lvl3pPr marL="914400" algn="l" defTabSz="457200" rtl="0" eaLnBrk="1" latinLnBrk="0" hangingPunct="1">
      <a:defRPr sz="1200" b="0" i="0" kern="1200">
        <a:solidFill>
          <a:schemeClr val="tx1"/>
        </a:solidFill>
        <a:latin typeface="Arial Regular"/>
        <a:ea typeface="+mn-ea"/>
        <a:cs typeface="+mn-cs"/>
      </a:defRPr>
    </a:lvl3pPr>
    <a:lvl4pPr marL="1371600" algn="l" defTabSz="457200" rtl="0" eaLnBrk="1" latinLnBrk="0" hangingPunct="1">
      <a:defRPr sz="1200" b="0" i="0" kern="1200">
        <a:solidFill>
          <a:schemeClr val="tx1"/>
        </a:solidFill>
        <a:latin typeface="Arial Regular"/>
        <a:ea typeface="+mn-ea"/>
        <a:cs typeface="+mn-cs"/>
      </a:defRPr>
    </a:lvl4pPr>
    <a:lvl5pPr marL="1828800" algn="l" defTabSz="457200" rtl="0" eaLnBrk="1" latinLnBrk="0" hangingPunct="1">
      <a:defRPr sz="1200" b="0" i="0" kern="1200">
        <a:solidFill>
          <a:schemeClr val="tx1"/>
        </a:solidFill>
        <a:latin typeface="Arial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1</a:t>
            </a:fld>
            <a:endParaRPr lang="en-US" dirty="0"/>
          </a:p>
        </p:txBody>
      </p:sp>
    </p:spTree>
    <p:extLst>
      <p:ext uri="{BB962C8B-B14F-4D97-AF65-F5344CB8AC3E}">
        <p14:creationId xmlns:p14="http://schemas.microsoft.com/office/powerpoint/2010/main" val="3081401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20</a:t>
            </a:fld>
            <a:endParaRPr lang="en-US" dirty="0"/>
          </a:p>
        </p:txBody>
      </p:sp>
    </p:spTree>
    <p:extLst>
      <p:ext uri="{BB962C8B-B14F-4D97-AF65-F5344CB8AC3E}">
        <p14:creationId xmlns:p14="http://schemas.microsoft.com/office/powerpoint/2010/main" val="386090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21</a:t>
            </a:fld>
            <a:endParaRPr lang="en-US" dirty="0"/>
          </a:p>
        </p:txBody>
      </p:sp>
    </p:spTree>
    <p:extLst>
      <p:ext uri="{BB962C8B-B14F-4D97-AF65-F5344CB8AC3E}">
        <p14:creationId xmlns:p14="http://schemas.microsoft.com/office/powerpoint/2010/main" val="3846059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22</a:t>
            </a:fld>
            <a:endParaRPr lang="en-US" dirty="0"/>
          </a:p>
        </p:txBody>
      </p:sp>
    </p:spTree>
    <p:extLst>
      <p:ext uri="{BB962C8B-B14F-4D97-AF65-F5344CB8AC3E}">
        <p14:creationId xmlns:p14="http://schemas.microsoft.com/office/powerpoint/2010/main" val="4145044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23</a:t>
            </a:fld>
            <a:endParaRPr lang="en-US" dirty="0"/>
          </a:p>
        </p:txBody>
      </p:sp>
    </p:spTree>
    <p:extLst>
      <p:ext uri="{BB962C8B-B14F-4D97-AF65-F5344CB8AC3E}">
        <p14:creationId xmlns:p14="http://schemas.microsoft.com/office/powerpoint/2010/main" val="33152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24</a:t>
            </a:fld>
            <a:endParaRPr lang="en-US" dirty="0"/>
          </a:p>
        </p:txBody>
      </p:sp>
    </p:spTree>
    <p:extLst>
      <p:ext uri="{BB962C8B-B14F-4D97-AF65-F5344CB8AC3E}">
        <p14:creationId xmlns:p14="http://schemas.microsoft.com/office/powerpoint/2010/main" val="2655391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25</a:t>
            </a:fld>
            <a:endParaRPr lang="en-US" dirty="0"/>
          </a:p>
        </p:txBody>
      </p:sp>
    </p:spTree>
    <p:extLst>
      <p:ext uri="{BB962C8B-B14F-4D97-AF65-F5344CB8AC3E}">
        <p14:creationId xmlns:p14="http://schemas.microsoft.com/office/powerpoint/2010/main" val="27630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26</a:t>
            </a:fld>
            <a:endParaRPr lang="en-US" dirty="0"/>
          </a:p>
        </p:txBody>
      </p:sp>
    </p:spTree>
    <p:extLst>
      <p:ext uri="{BB962C8B-B14F-4D97-AF65-F5344CB8AC3E}">
        <p14:creationId xmlns:p14="http://schemas.microsoft.com/office/powerpoint/2010/main" val="1417831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27</a:t>
            </a:fld>
            <a:endParaRPr lang="en-US" dirty="0"/>
          </a:p>
        </p:txBody>
      </p:sp>
    </p:spTree>
    <p:extLst>
      <p:ext uri="{BB962C8B-B14F-4D97-AF65-F5344CB8AC3E}">
        <p14:creationId xmlns:p14="http://schemas.microsoft.com/office/powerpoint/2010/main" val="2357836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29</a:t>
            </a:fld>
            <a:endParaRPr lang="en-US" dirty="0"/>
          </a:p>
        </p:txBody>
      </p:sp>
    </p:spTree>
    <p:extLst>
      <p:ext uri="{BB962C8B-B14F-4D97-AF65-F5344CB8AC3E}">
        <p14:creationId xmlns:p14="http://schemas.microsoft.com/office/powerpoint/2010/main" val="3307115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30</a:t>
            </a:fld>
            <a:endParaRPr lang="en-US" dirty="0"/>
          </a:p>
        </p:txBody>
      </p:sp>
    </p:spTree>
    <p:extLst>
      <p:ext uri="{BB962C8B-B14F-4D97-AF65-F5344CB8AC3E}">
        <p14:creationId xmlns:p14="http://schemas.microsoft.com/office/powerpoint/2010/main" val="364351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Multiscale plasma sheet transport, ring current build-up, and their global impacts throughout </a:t>
            </a:r>
            <a:r>
              <a:rPr lang="en-US" dirty="0" err="1"/>
              <a:t>stormtime</a:t>
            </a:r>
            <a:r>
              <a:rPr lang="en-US" dirty="0"/>
              <a:t> geospace</a:t>
            </a:r>
          </a:p>
          <a:p>
            <a:endParaRPr lang="en-US" dirty="0"/>
          </a:p>
          <a:p>
            <a:r>
              <a:rPr lang="en-US" dirty="0"/>
              <a:t>How is plasma and electromagnetic energy transported through the plasma sheet to the ring current at different spatiotemporal scales?</a:t>
            </a:r>
          </a:p>
          <a:p>
            <a:endParaRPr lang="en-US" dirty="0"/>
          </a:p>
          <a:p>
            <a:r>
              <a:rPr lang="en-US" dirty="0"/>
              <a:t>How do plasma sheet dynamics at different spatiotemporal scales control energy deposition and momentum transfer from the magnetosphere to the ionosphere-thermosphere, and what are the corresponding global geospace impacts?</a:t>
            </a:r>
          </a:p>
        </p:txBody>
      </p:sp>
      <p:sp>
        <p:nvSpPr>
          <p:cNvPr id="4" name="Slide Number Placeholder 3"/>
          <p:cNvSpPr>
            <a:spLocks noGrp="1"/>
          </p:cNvSpPr>
          <p:nvPr>
            <p:ph type="sldNum" sz="quarter" idx="5"/>
          </p:nvPr>
        </p:nvSpPr>
        <p:spPr/>
        <p:txBody>
          <a:bodyPr/>
          <a:lstStyle/>
          <a:p>
            <a:fld id="{666D9F43-5C19-D34D-BD2C-C156CCDF2ACF}" type="slidenum">
              <a:rPr lang="en-US" smtClean="0"/>
              <a:pPr/>
              <a:t>6</a:t>
            </a:fld>
            <a:endParaRPr lang="en-US" dirty="0"/>
          </a:p>
        </p:txBody>
      </p:sp>
    </p:spTree>
    <p:extLst>
      <p:ext uri="{BB962C8B-B14F-4D97-AF65-F5344CB8AC3E}">
        <p14:creationId xmlns:p14="http://schemas.microsoft.com/office/powerpoint/2010/main" val="178267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13</a:t>
            </a:fld>
            <a:endParaRPr lang="en-US" dirty="0"/>
          </a:p>
        </p:txBody>
      </p:sp>
    </p:spTree>
    <p:extLst>
      <p:ext uri="{BB962C8B-B14F-4D97-AF65-F5344CB8AC3E}">
        <p14:creationId xmlns:p14="http://schemas.microsoft.com/office/powerpoint/2010/main" val="310632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14</a:t>
            </a:fld>
            <a:endParaRPr lang="en-US" dirty="0"/>
          </a:p>
        </p:txBody>
      </p:sp>
    </p:spTree>
    <p:extLst>
      <p:ext uri="{BB962C8B-B14F-4D97-AF65-F5344CB8AC3E}">
        <p14:creationId xmlns:p14="http://schemas.microsoft.com/office/powerpoint/2010/main" val="175156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15</a:t>
            </a:fld>
            <a:endParaRPr lang="en-US" dirty="0"/>
          </a:p>
        </p:txBody>
      </p:sp>
    </p:spTree>
    <p:extLst>
      <p:ext uri="{BB962C8B-B14F-4D97-AF65-F5344CB8AC3E}">
        <p14:creationId xmlns:p14="http://schemas.microsoft.com/office/powerpoint/2010/main" val="2629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16</a:t>
            </a:fld>
            <a:endParaRPr lang="en-US" dirty="0"/>
          </a:p>
        </p:txBody>
      </p:sp>
    </p:spTree>
    <p:extLst>
      <p:ext uri="{BB962C8B-B14F-4D97-AF65-F5344CB8AC3E}">
        <p14:creationId xmlns:p14="http://schemas.microsoft.com/office/powerpoint/2010/main" val="202077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17</a:t>
            </a:fld>
            <a:endParaRPr lang="en-US" dirty="0"/>
          </a:p>
        </p:txBody>
      </p:sp>
    </p:spTree>
    <p:extLst>
      <p:ext uri="{BB962C8B-B14F-4D97-AF65-F5344CB8AC3E}">
        <p14:creationId xmlns:p14="http://schemas.microsoft.com/office/powerpoint/2010/main" val="1714523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18</a:t>
            </a:fld>
            <a:endParaRPr lang="en-US" dirty="0"/>
          </a:p>
        </p:txBody>
      </p:sp>
    </p:spTree>
    <p:extLst>
      <p:ext uri="{BB962C8B-B14F-4D97-AF65-F5344CB8AC3E}">
        <p14:creationId xmlns:p14="http://schemas.microsoft.com/office/powerpoint/2010/main" val="4228020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19</a:t>
            </a:fld>
            <a:endParaRPr lang="en-US" dirty="0"/>
          </a:p>
        </p:txBody>
      </p:sp>
    </p:spTree>
    <p:extLst>
      <p:ext uri="{BB962C8B-B14F-4D97-AF65-F5344CB8AC3E}">
        <p14:creationId xmlns:p14="http://schemas.microsoft.com/office/powerpoint/2010/main" val="1350525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Slide_Sub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8A56A7-6422-D74C-BC85-C1A07BA0E230}"/>
              </a:ext>
            </a:extLst>
          </p:cNvPr>
          <p:cNvPicPr>
            <a:picLocks noChangeAspect="1"/>
          </p:cNvPicPr>
          <p:nvPr userDrawn="1"/>
        </p:nvPicPr>
        <p:blipFill>
          <a:blip r:embed="rId2"/>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631EBC-B843-098E-C71A-C3AEBC40C730}"/>
              </a:ext>
            </a:extLst>
          </p:cNvPr>
          <p:cNvSpPr/>
          <p:nvPr userDrawn="1"/>
        </p:nvSpPr>
        <p:spPr>
          <a:xfrm rot="16200000">
            <a:off x="415886" y="-415888"/>
            <a:ext cx="6858000" cy="7689773"/>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35" name="Title 1">
            <a:extLst>
              <a:ext uri="{FF2B5EF4-FFF2-40B4-BE49-F238E27FC236}">
                <a16:creationId xmlns:a16="http://schemas.microsoft.com/office/drawing/2014/main" id="{7450BC01-C94D-6940-A1C3-1ADCF6C8EB28}"/>
              </a:ext>
            </a:extLst>
          </p:cNvPr>
          <p:cNvSpPr>
            <a:spLocks noGrp="1"/>
          </p:cNvSpPr>
          <p:nvPr userDrawn="1">
            <p:ph type="ctrTitle" hasCustomPrompt="1"/>
          </p:nvPr>
        </p:nvSpPr>
        <p:spPr>
          <a:xfrm>
            <a:off x="705632" y="1987729"/>
            <a:ext cx="4854368" cy="1667663"/>
          </a:xfrm>
          <a:prstGeom prst="rect">
            <a:avLst/>
          </a:prstGeom>
          <a:effectLst/>
        </p:spPr>
        <p:txBody>
          <a:bodyPr lIns="0" rIns="0" bIns="91440" anchor="b" anchorCtr="0">
            <a:normAutofit/>
          </a:bodyPr>
          <a:lstStyle>
            <a:lvl1pPr algn="l">
              <a:lnSpc>
                <a:spcPct val="100000"/>
              </a:lnSpc>
              <a:defRPr sz="3600" b="1">
                <a:solidFill>
                  <a:schemeClr val="bg1"/>
                </a:solidFill>
                <a:effectLst/>
              </a:defRPr>
            </a:lvl1pPr>
          </a:lstStyle>
          <a:p>
            <a:r>
              <a:rPr lang="en-US" dirty="0"/>
              <a:t>Click to add title</a:t>
            </a:r>
          </a:p>
        </p:txBody>
      </p:sp>
      <p:sp>
        <p:nvSpPr>
          <p:cNvPr id="36" name="Text Placeholder 9">
            <a:extLst>
              <a:ext uri="{FF2B5EF4-FFF2-40B4-BE49-F238E27FC236}">
                <a16:creationId xmlns:a16="http://schemas.microsoft.com/office/drawing/2014/main" id="{B2E2980B-A8C5-0245-9EDF-7E0F133478BE}"/>
              </a:ext>
            </a:extLst>
          </p:cNvPr>
          <p:cNvSpPr>
            <a:spLocks noGrp="1"/>
          </p:cNvSpPr>
          <p:nvPr userDrawn="1">
            <p:ph type="body" sz="quarter" idx="26" hasCustomPrompt="1"/>
          </p:nvPr>
        </p:nvSpPr>
        <p:spPr>
          <a:xfrm>
            <a:off x="705631" y="3799495"/>
            <a:ext cx="4854368" cy="706464"/>
          </a:xfrm>
        </p:spPr>
        <p:txBody>
          <a:bodyPr rIns="0">
            <a:noAutofit/>
          </a:bodyPr>
          <a:lstStyle>
            <a:lvl1pPr marL="0" indent="0" algn="l">
              <a:buNone/>
              <a:defRPr sz="2200" b="0">
                <a:solidFill>
                  <a:schemeClr val="bg1"/>
                </a:solidFill>
              </a:defRPr>
            </a:lvl1pPr>
          </a:lstStyle>
          <a:p>
            <a:pPr lvl="0"/>
            <a:r>
              <a:rPr lang="en-US" dirty="0"/>
              <a:t>Click to add date</a:t>
            </a:r>
          </a:p>
        </p:txBody>
      </p:sp>
      <p:sp>
        <p:nvSpPr>
          <p:cNvPr id="53" name="Text Placeholder 9">
            <a:extLst>
              <a:ext uri="{FF2B5EF4-FFF2-40B4-BE49-F238E27FC236}">
                <a16:creationId xmlns:a16="http://schemas.microsoft.com/office/drawing/2014/main" id="{7A404919-9B34-444B-930A-020C7FA50325}"/>
              </a:ext>
            </a:extLst>
          </p:cNvPr>
          <p:cNvSpPr>
            <a:spLocks noGrp="1"/>
          </p:cNvSpPr>
          <p:nvPr userDrawn="1">
            <p:ph type="body" sz="quarter" idx="27" hasCustomPrompt="1"/>
          </p:nvPr>
        </p:nvSpPr>
        <p:spPr>
          <a:xfrm>
            <a:off x="705631" y="5328352"/>
            <a:ext cx="4885272" cy="246221"/>
          </a:xfrm>
        </p:spPr>
        <p:txBody>
          <a:bodyPr wrap="square" rIns="0">
            <a:spAutoFit/>
          </a:bodyPr>
          <a:lstStyle>
            <a:lvl1pPr marL="0" indent="0" algn="l">
              <a:lnSpc>
                <a:spcPct val="100000"/>
              </a:lnSpc>
              <a:spcBef>
                <a:spcPts val="0"/>
              </a:spcBef>
              <a:spcAft>
                <a:spcPts val="1200"/>
              </a:spcAft>
              <a:buNone/>
              <a:defRPr sz="1600">
                <a:solidFill>
                  <a:schemeClr val="bg1"/>
                </a:solidFill>
              </a:defRPr>
            </a:lvl1pPr>
          </a:lstStyle>
          <a:p>
            <a:pPr lvl="0"/>
            <a:r>
              <a:rPr lang="en-US" dirty="0"/>
              <a:t>Click to add presenter names, org, and email address</a:t>
            </a:r>
          </a:p>
        </p:txBody>
      </p:sp>
      <p:cxnSp>
        <p:nvCxnSpPr>
          <p:cNvPr id="18" name="Straight Connector 17">
            <a:extLst>
              <a:ext uri="{FF2B5EF4-FFF2-40B4-BE49-F238E27FC236}">
                <a16:creationId xmlns:a16="http://schemas.microsoft.com/office/drawing/2014/main" id="{1E960BAE-28C4-CD46-922A-EC5C5430073A}"/>
              </a:ext>
            </a:extLst>
          </p:cNvPr>
          <p:cNvCxnSpPr>
            <a:cxnSpLocks/>
          </p:cNvCxnSpPr>
          <p:nvPr userDrawn="1"/>
        </p:nvCxnSpPr>
        <p:spPr>
          <a:xfrm>
            <a:off x="675814" y="5098580"/>
            <a:ext cx="4928154" cy="0"/>
          </a:xfrm>
          <a:prstGeom prst="line">
            <a:avLst/>
          </a:prstGeom>
          <a:ln>
            <a:solidFill>
              <a:srgbClr val="E8B944"/>
            </a:solidFill>
          </a:ln>
        </p:spPr>
        <p:style>
          <a:lnRef idx="1">
            <a:schemeClr val="accent5"/>
          </a:lnRef>
          <a:fillRef idx="0">
            <a:schemeClr val="accent5"/>
          </a:fillRef>
          <a:effectRef idx="0">
            <a:schemeClr val="accent5"/>
          </a:effectRef>
          <a:fontRef idx="minor">
            <a:schemeClr val="tx1"/>
          </a:fontRef>
        </p:style>
      </p:cxnSp>
      <p:pic>
        <p:nvPicPr>
          <p:cNvPr id="4" name="Picture 3">
            <a:extLst>
              <a:ext uri="{FF2B5EF4-FFF2-40B4-BE49-F238E27FC236}">
                <a16:creationId xmlns:a16="http://schemas.microsoft.com/office/drawing/2014/main" id="{25D65DAD-5BE9-5F90-5A35-A8D6A2BD59F0}"/>
              </a:ext>
            </a:extLst>
          </p:cNvPr>
          <p:cNvPicPr>
            <a:picLocks noChangeAspect="1"/>
          </p:cNvPicPr>
          <p:nvPr userDrawn="1"/>
        </p:nvPicPr>
        <p:blipFill>
          <a:blip r:embed="rId3"/>
          <a:stretch>
            <a:fillRect/>
          </a:stretch>
        </p:blipFill>
        <p:spPr>
          <a:xfrm>
            <a:off x="431799" y="428715"/>
            <a:ext cx="6819900" cy="1130300"/>
          </a:xfrm>
          <a:prstGeom prst="rect">
            <a:avLst/>
          </a:prstGeom>
        </p:spPr>
      </p:pic>
    </p:spTree>
    <p:extLst>
      <p:ext uri="{BB962C8B-B14F-4D97-AF65-F5344CB8AC3E}">
        <p14:creationId xmlns:p14="http://schemas.microsoft.com/office/powerpoint/2010/main" val="313184670"/>
      </p:ext>
    </p:extLst>
  </p:cSld>
  <p:clrMapOvr>
    <a:masterClrMapping/>
  </p:clrMapOvr>
  <p:extLst>
    <p:ext uri="{DCECCB84-F9BA-43D5-87BE-67443E8EF086}">
      <p15:sldGuideLst xmlns:p15="http://schemas.microsoft.com/office/powerpoint/2012/main">
        <p15:guide id="1" pos="5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gget">
    <p:spTree>
      <p:nvGrpSpPr>
        <p:cNvPr id="1" name=""/>
        <p:cNvGrpSpPr/>
        <p:nvPr/>
      </p:nvGrpSpPr>
      <p:grpSpPr>
        <a:xfrm>
          <a:off x="0" y="0"/>
          <a:ext cx="0" cy="0"/>
          <a:chOff x="0" y="0"/>
          <a:chExt cx="0" cy="0"/>
        </a:xfrm>
      </p:grpSpPr>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4" name="Date Placeholder 6">
            <a:extLst>
              <a:ext uri="{FF2B5EF4-FFF2-40B4-BE49-F238E27FC236}">
                <a16:creationId xmlns:a16="http://schemas.microsoft.com/office/drawing/2014/main" id="{36C0B5BD-9A26-C60F-9AA1-EE7A371CDC87}"/>
              </a:ext>
            </a:extLst>
          </p:cNvPr>
          <p:cNvSpPr txBox="1">
            <a:spLocks/>
          </p:cNvSpPr>
          <p:nvPr userDrawn="1"/>
        </p:nvSpPr>
        <p:spPr>
          <a:xfrm>
            <a:off x="8681079" y="6567072"/>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F15F05-1471-4947-B44B-4928A1E39F88}" type="datetime4">
              <a:rPr lang="en-US" smtClean="0"/>
              <a:pPr/>
              <a:t>June 10, 2024</a:t>
            </a:fld>
            <a:endParaRPr lang="en-US" dirty="0"/>
          </a:p>
        </p:txBody>
      </p:sp>
      <p:sp>
        <p:nvSpPr>
          <p:cNvPr id="11" name="Title 5">
            <a:extLst>
              <a:ext uri="{FF2B5EF4-FFF2-40B4-BE49-F238E27FC236}">
                <a16:creationId xmlns:a16="http://schemas.microsoft.com/office/drawing/2014/main" id="{B0639E4C-9362-34F1-E6BF-D513954A194D}"/>
              </a:ext>
            </a:extLst>
          </p:cNvPr>
          <p:cNvSpPr>
            <a:spLocks noGrp="1"/>
          </p:cNvSpPr>
          <p:nvPr>
            <p:ph type="title" hasCustomPrompt="1"/>
          </p:nvPr>
        </p:nvSpPr>
        <p:spPr>
          <a:xfrm>
            <a:off x="342900" y="320040"/>
            <a:ext cx="11494196" cy="541022"/>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a:solidFill>
                  <a:srgbClr val="F26D00"/>
                </a:solidFill>
              </a:defRPr>
            </a:lvl1pPr>
          </a:lstStyle>
          <a:p>
            <a:r>
              <a:rPr lang="en-US" dirty="0"/>
              <a:t>Informative Title</a:t>
            </a:r>
          </a:p>
        </p:txBody>
      </p:sp>
      <p:cxnSp>
        <p:nvCxnSpPr>
          <p:cNvPr id="12" name="Straight Connector 11">
            <a:extLst>
              <a:ext uri="{FF2B5EF4-FFF2-40B4-BE49-F238E27FC236}">
                <a16:creationId xmlns:a16="http://schemas.microsoft.com/office/drawing/2014/main" id="{CDF4CDEE-B8F0-DD7A-1BF4-2046D03205D1}"/>
              </a:ext>
            </a:extLst>
          </p:cNvPr>
          <p:cNvCxnSpPr>
            <a:cxnSpLocks/>
          </p:cNvCxnSpPr>
          <p:nvPr userDrawn="1"/>
        </p:nvCxnSpPr>
        <p:spPr>
          <a:xfrm>
            <a:off x="0" y="1181100"/>
            <a:ext cx="12192000" cy="0"/>
          </a:xfrm>
          <a:prstGeom prst="line">
            <a:avLst/>
          </a:prstGeom>
          <a:ln w="12700">
            <a:solidFill>
              <a:srgbClr val="F26D00"/>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B4673442-0158-76BB-E554-99881C4F329F}"/>
              </a:ext>
            </a:extLst>
          </p:cNvPr>
          <p:cNvSpPr>
            <a:spLocks noGrp="1"/>
          </p:cNvSpPr>
          <p:nvPr>
            <p:ph type="pic" sz="quarter" idx="17" hasCustomPrompt="1"/>
          </p:nvPr>
        </p:nvSpPr>
        <p:spPr>
          <a:xfrm>
            <a:off x="403225" y="1531939"/>
            <a:ext cx="5451310" cy="1876280"/>
          </a:xfrm>
          <a:solidFill>
            <a:srgbClr val="F26D00"/>
          </a:solidFill>
        </p:spPr>
        <p:txBody>
          <a:bodyPr/>
          <a:lstStyle>
            <a:lvl1pPr marL="0" indent="0">
              <a:buNone/>
              <a:defRPr/>
            </a:lvl1pPr>
          </a:lstStyle>
          <a:p>
            <a:r>
              <a:rPr lang="en-US" dirty="0"/>
              <a:t>Figure or Image #1</a:t>
            </a:r>
          </a:p>
        </p:txBody>
      </p:sp>
      <p:sp>
        <p:nvSpPr>
          <p:cNvPr id="20" name="Text Placeholder 19">
            <a:extLst>
              <a:ext uri="{FF2B5EF4-FFF2-40B4-BE49-F238E27FC236}">
                <a16:creationId xmlns:a16="http://schemas.microsoft.com/office/drawing/2014/main" id="{4D12BC89-D0C4-71DA-2681-95A0526F2F8C}"/>
              </a:ext>
            </a:extLst>
          </p:cNvPr>
          <p:cNvSpPr>
            <a:spLocks noGrp="1"/>
          </p:cNvSpPr>
          <p:nvPr>
            <p:ph type="body" sz="quarter" idx="18" hasCustomPrompt="1"/>
          </p:nvPr>
        </p:nvSpPr>
        <p:spPr>
          <a:xfrm>
            <a:off x="6099463" y="1506538"/>
            <a:ext cx="5714711" cy="4475621"/>
          </a:xfrm>
        </p:spPr>
        <p:txBody>
          <a:bodyPr/>
          <a:lstStyle>
            <a:lvl1pPr marL="0" indent="0">
              <a:buNone/>
              <a:defRPr sz="2000" b="1"/>
            </a:lvl1pPr>
            <a:lvl2pPr marL="457200" indent="-225425">
              <a:buFont typeface="Arial" panose="020B0604020202020204" pitchFamily="34" charset="0"/>
              <a:buChar char="•"/>
              <a:defRPr sz="1800"/>
            </a:lvl2pPr>
            <a:lvl3pPr>
              <a:defRPr sz="1800"/>
            </a:lvl3pPr>
            <a:lvl4pPr>
              <a:defRPr sz="1800"/>
            </a:lvl4pPr>
            <a:lvl5pPr>
              <a:defRPr sz="1800"/>
            </a:lvl5pPr>
          </a:lstStyle>
          <a:p>
            <a:pPr lvl="0"/>
            <a:r>
              <a:rPr lang="en-US" dirty="0"/>
              <a:t>Topic Sentence (at least 20 </a:t>
            </a:r>
            <a:r>
              <a:rPr lang="en-US" dirty="0" err="1"/>
              <a:t>pt</a:t>
            </a:r>
            <a:r>
              <a:rPr lang="en-US" dirty="0"/>
              <a:t> font, bold). This should cover the main point of the nugget and draw the audience in. Feel free to include your conclusion up front!</a:t>
            </a:r>
          </a:p>
          <a:p>
            <a:pPr lvl="1"/>
            <a:r>
              <a:rPr lang="en-US" dirty="0"/>
              <a:t>Supporting Bullet #1 (at least 18 </a:t>
            </a:r>
            <a:r>
              <a:rPr lang="en-US" dirty="0" err="1"/>
              <a:t>pt</a:t>
            </a:r>
            <a:r>
              <a:rPr lang="en-US" dirty="0"/>
              <a:t> font) “State the problem”</a:t>
            </a:r>
          </a:p>
          <a:p>
            <a:pPr lvl="1"/>
            <a:r>
              <a:rPr lang="en-US" dirty="0"/>
              <a:t>Supporting Bullet #2 (at least 18 </a:t>
            </a:r>
            <a:r>
              <a:rPr lang="en-US" dirty="0" err="1"/>
              <a:t>pt</a:t>
            </a:r>
            <a:r>
              <a:rPr lang="en-US" dirty="0"/>
              <a:t> font) “What did you do” and “What did you find” (This can be separated into two bullets if space allows)</a:t>
            </a:r>
          </a:p>
          <a:p>
            <a:pPr lvl="1"/>
            <a:r>
              <a:rPr lang="en-US" dirty="0"/>
              <a:t>Final Bullet: Implications (at least 18 </a:t>
            </a:r>
            <a:r>
              <a:rPr lang="en-US" dirty="0" err="1"/>
              <a:t>pt</a:t>
            </a:r>
            <a:r>
              <a:rPr lang="en-US" dirty="0"/>
              <a:t> font) </a:t>
            </a:r>
            <a:r>
              <a:rPr lang="en-US" dirty="0">
                <a:sym typeface="Wingdings" panose="05000000000000000000" pitchFamily="2" charset="2"/>
              </a:rPr>
              <a:t> </a:t>
            </a:r>
            <a:r>
              <a:rPr lang="en-US" dirty="0"/>
              <a:t>place into the broader context of the field and/or be forward looking.</a:t>
            </a:r>
          </a:p>
          <a:p>
            <a:pPr lvl="1"/>
            <a:endParaRPr lang="en-US" dirty="0"/>
          </a:p>
        </p:txBody>
      </p:sp>
      <p:sp>
        <p:nvSpPr>
          <p:cNvPr id="22" name="Text Placeholder 21">
            <a:extLst>
              <a:ext uri="{FF2B5EF4-FFF2-40B4-BE49-F238E27FC236}">
                <a16:creationId xmlns:a16="http://schemas.microsoft.com/office/drawing/2014/main" id="{D8A8BC02-9259-C694-89CF-FEC0254A0074}"/>
              </a:ext>
            </a:extLst>
          </p:cNvPr>
          <p:cNvSpPr>
            <a:spLocks noGrp="1"/>
          </p:cNvSpPr>
          <p:nvPr>
            <p:ph type="body" sz="quarter" idx="19" hasCustomPrompt="1"/>
          </p:nvPr>
        </p:nvSpPr>
        <p:spPr>
          <a:xfrm>
            <a:off x="404813" y="3449350"/>
            <a:ext cx="5456237" cy="447242"/>
          </a:xfrm>
        </p:spPr>
        <p:txBody>
          <a:bodyPr/>
          <a:lstStyle>
            <a:lvl1pPr marL="0" indent="0">
              <a:buNone/>
              <a:defRPr sz="1400" i="1"/>
            </a:lvl1pPr>
            <a:lvl2pPr marL="231775" indent="0">
              <a:buNone/>
              <a:defRPr sz="1400"/>
            </a:lvl2pPr>
            <a:lvl3pPr marL="457200" indent="0">
              <a:buNone/>
              <a:defRPr sz="1400"/>
            </a:lvl3pPr>
            <a:lvl4pPr marL="690563" indent="0">
              <a:buNone/>
              <a:defRPr sz="1400"/>
            </a:lvl4pPr>
            <a:lvl5pPr marL="1835150" indent="0">
              <a:buNone/>
              <a:defRPr sz="1400"/>
            </a:lvl5pPr>
          </a:lstStyle>
          <a:p>
            <a:pPr lvl="0"/>
            <a:r>
              <a:rPr lang="en-US" dirty="0"/>
              <a:t>Figure or Image Caption (14 </a:t>
            </a:r>
            <a:r>
              <a:rPr lang="en-US" dirty="0" err="1"/>
              <a:t>pt</a:t>
            </a:r>
            <a:r>
              <a:rPr lang="en-US" dirty="0"/>
              <a:t> font)</a:t>
            </a:r>
          </a:p>
        </p:txBody>
      </p:sp>
      <p:sp>
        <p:nvSpPr>
          <p:cNvPr id="24" name="Picture Placeholder 23">
            <a:extLst>
              <a:ext uri="{FF2B5EF4-FFF2-40B4-BE49-F238E27FC236}">
                <a16:creationId xmlns:a16="http://schemas.microsoft.com/office/drawing/2014/main" id="{8E6EA2FD-C889-1802-69A6-3A41F6896959}"/>
              </a:ext>
            </a:extLst>
          </p:cNvPr>
          <p:cNvSpPr>
            <a:spLocks noGrp="1"/>
          </p:cNvSpPr>
          <p:nvPr>
            <p:ph type="pic" sz="quarter" idx="20" hasCustomPrompt="1"/>
          </p:nvPr>
        </p:nvSpPr>
        <p:spPr>
          <a:xfrm>
            <a:off x="395288" y="4062701"/>
            <a:ext cx="5475287" cy="1922462"/>
          </a:xfrm>
          <a:solidFill>
            <a:srgbClr val="F26D00"/>
          </a:solidFill>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800"/>
              </a:spcAft>
              <a:buClr>
                <a:srgbClr val="F26D00"/>
              </a:buClr>
              <a:buSzPct val="110000"/>
              <a:buFont typeface="Arial"/>
              <a:buNone/>
              <a:tabLst/>
              <a:defRPr/>
            </a:pPr>
            <a:r>
              <a:rPr lang="en-US" dirty="0"/>
              <a:t>Figure or Image #2</a:t>
            </a:r>
          </a:p>
          <a:p>
            <a:endParaRPr lang="en-US" dirty="0"/>
          </a:p>
        </p:txBody>
      </p:sp>
      <p:sp>
        <p:nvSpPr>
          <p:cNvPr id="26" name="Text Placeholder 25">
            <a:extLst>
              <a:ext uri="{FF2B5EF4-FFF2-40B4-BE49-F238E27FC236}">
                <a16:creationId xmlns:a16="http://schemas.microsoft.com/office/drawing/2014/main" id="{DB30B905-F19C-35A2-D6F3-C28E30B4D530}"/>
              </a:ext>
            </a:extLst>
          </p:cNvPr>
          <p:cNvSpPr>
            <a:spLocks noGrp="1"/>
          </p:cNvSpPr>
          <p:nvPr>
            <p:ph type="body" sz="quarter" idx="21" hasCustomPrompt="1"/>
          </p:nvPr>
        </p:nvSpPr>
        <p:spPr>
          <a:xfrm>
            <a:off x="395288" y="5995989"/>
            <a:ext cx="5475576" cy="466725"/>
          </a:xfrm>
        </p:spPr>
        <p:txBody>
          <a:bodyPr/>
          <a:lstStyle>
            <a:lvl1pPr marL="0" indent="0">
              <a:buNone/>
              <a:defRPr sz="1400" i="1"/>
            </a:lvl1pPr>
            <a:lvl2pPr marL="231775" indent="0">
              <a:buNone/>
              <a:defRPr sz="1400" i="1"/>
            </a:lvl2pPr>
            <a:lvl3pPr marL="457200" indent="0">
              <a:buNone/>
              <a:defRPr sz="1400" i="1"/>
            </a:lvl3pPr>
            <a:lvl4pPr marL="690563" indent="0">
              <a:buNone/>
              <a:defRPr sz="1400" i="1"/>
            </a:lvl4pPr>
            <a:lvl5pPr marL="1835150" indent="0">
              <a:buNone/>
              <a:defRPr sz="1400" i="1"/>
            </a:lvl5pPr>
          </a:lstStyle>
          <a:p>
            <a:pPr lvl="0"/>
            <a:r>
              <a:rPr lang="en-US" dirty="0"/>
              <a:t>Figure or Image Caption (14 </a:t>
            </a:r>
            <a:r>
              <a:rPr lang="en-US" dirty="0" err="1"/>
              <a:t>pt</a:t>
            </a:r>
            <a:r>
              <a:rPr lang="en-US" dirty="0"/>
              <a:t> font)</a:t>
            </a:r>
          </a:p>
        </p:txBody>
      </p:sp>
      <p:sp>
        <p:nvSpPr>
          <p:cNvPr id="3" name="Text Placeholder 2">
            <a:extLst>
              <a:ext uri="{FF2B5EF4-FFF2-40B4-BE49-F238E27FC236}">
                <a16:creationId xmlns:a16="http://schemas.microsoft.com/office/drawing/2014/main" id="{38E8465D-BB22-8E9B-A77D-F00D0A26B64C}"/>
              </a:ext>
            </a:extLst>
          </p:cNvPr>
          <p:cNvSpPr>
            <a:spLocks noGrp="1"/>
          </p:cNvSpPr>
          <p:nvPr>
            <p:ph type="body" sz="quarter" idx="22" hasCustomPrompt="1"/>
          </p:nvPr>
        </p:nvSpPr>
        <p:spPr>
          <a:xfrm>
            <a:off x="6103938" y="6026150"/>
            <a:ext cx="5772150" cy="407988"/>
          </a:xfrm>
        </p:spPr>
        <p:txBody>
          <a:bodyPr anchor="ctr"/>
          <a:lstStyle>
            <a:lvl1pPr marL="0" indent="0">
              <a:buNone/>
              <a:defRPr sz="1400" i="0"/>
            </a:lvl1pPr>
            <a:lvl2pPr marL="231775" indent="0">
              <a:buNone/>
              <a:defRPr sz="1400"/>
            </a:lvl2pPr>
            <a:lvl3pPr marL="457200" indent="0">
              <a:buNone/>
              <a:defRPr sz="1400"/>
            </a:lvl3pPr>
            <a:lvl4pPr marL="690563" indent="0">
              <a:buNone/>
              <a:defRPr sz="1400"/>
            </a:lvl4pPr>
            <a:lvl5pPr marL="1835150" indent="0">
              <a:buNone/>
              <a:defRPr sz="1400"/>
            </a:lvl5pPr>
          </a:lstStyle>
          <a:p>
            <a:pPr lvl="0"/>
            <a:r>
              <a:rPr lang="en-US" dirty="0"/>
              <a:t>Article Citation: Last name(s) (Year) Journal</a:t>
            </a:r>
          </a:p>
        </p:txBody>
      </p:sp>
    </p:spTree>
    <p:extLst>
      <p:ext uri="{BB962C8B-B14F-4D97-AF65-F5344CB8AC3E}">
        <p14:creationId xmlns:p14="http://schemas.microsoft.com/office/powerpoint/2010/main" val="275827570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oter_Only_Light">
    <p:spTree>
      <p:nvGrpSpPr>
        <p:cNvPr id="1" name=""/>
        <p:cNvGrpSpPr/>
        <p:nvPr/>
      </p:nvGrpSpPr>
      <p:grpSpPr>
        <a:xfrm>
          <a:off x="0" y="0"/>
          <a:ext cx="0" cy="0"/>
          <a:chOff x="0" y="0"/>
          <a:chExt cx="0" cy="0"/>
        </a:xfrm>
      </p:grpSpPr>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2" name="Rectangle 1">
            <a:extLst>
              <a:ext uri="{FF2B5EF4-FFF2-40B4-BE49-F238E27FC236}">
                <a16:creationId xmlns:a16="http://schemas.microsoft.com/office/drawing/2014/main" id="{48D16827-0E65-9B48-8717-97F88D8D9DE3}"/>
              </a:ext>
            </a:extLst>
          </p:cNvPr>
          <p:cNvSpPr/>
          <p:nvPr userDrawn="1"/>
        </p:nvSpPr>
        <p:spPr>
          <a:xfrm>
            <a:off x="0" y="2511"/>
            <a:ext cx="1219200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4" name="Date Placeholder 6">
            <a:extLst>
              <a:ext uri="{FF2B5EF4-FFF2-40B4-BE49-F238E27FC236}">
                <a16:creationId xmlns:a16="http://schemas.microsoft.com/office/drawing/2014/main" id="{36C0B5BD-9A26-C60F-9AA1-EE7A371CDC87}"/>
              </a:ext>
            </a:extLst>
          </p:cNvPr>
          <p:cNvSpPr txBox="1">
            <a:spLocks/>
          </p:cNvSpPr>
          <p:nvPr userDrawn="1"/>
        </p:nvSpPr>
        <p:spPr>
          <a:xfrm>
            <a:off x="8681079" y="6567072"/>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240412401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or Section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78426-35DC-67ED-946D-8BF4449D0FE4}"/>
              </a:ext>
            </a:extLst>
          </p:cNvPr>
          <p:cNvPicPr>
            <a:picLocks noChangeAspect="1"/>
          </p:cNvPicPr>
          <p:nvPr userDrawn="1"/>
        </p:nvPicPr>
        <p:blipFill>
          <a:blip r:embed="rId2"/>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2E030D7-F514-528E-4575-A44875D8524E}"/>
              </a:ext>
            </a:extLst>
          </p:cNvPr>
          <p:cNvSpPr/>
          <p:nvPr userDrawn="1"/>
        </p:nvSpPr>
        <p:spPr>
          <a:xfrm rot="16200000">
            <a:off x="2667001" y="-2667001"/>
            <a:ext cx="6858000" cy="12192002"/>
          </a:xfrm>
          <a:prstGeom prst="rect">
            <a:avLst/>
          </a:prstGeom>
          <a:gradFill flip="none" rotWithShape="1">
            <a:gsLst>
              <a:gs pos="0">
                <a:schemeClr val="tx1">
                  <a:alpha val="50000"/>
                </a:schemeClr>
              </a:gs>
              <a:gs pos="100000">
                <a:schemeClr val="tx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6" name="Slide Number Placeholder 15"/>
          <p:cNvSpPr>
            <a:spLocks noGrp="1"/>
          </p:cNvSpPr>
          <p:nvPr>
            <p:ph type="sldNum" sz="quarter" idx="16"/>
          </p:nvPr>
        </p:nvSpPr>
        <p:spPr/>
        <p:txBody>
          <a:bodyPr/>
          <a:lstStyle>
            <a:lvl1pPr>
              <a:defRPr>
                <a:solidFill>
                  <a:schemeClr val="bg1"/>
                </a:solidFill>
              </a:defRPr>
            </a:lvl1pPr>
          </a:lstStyle>
          <a:p>
            <a:fld id="{4EBCDCBD-78E1-0D41-A999-31B5EBF8E02C}" type="slidenum">
              <a:rPr lang="en-US" smtClean="0"/>
              <a:pPr/>
              <a:t>‹#›</a:t>
            </a:fld>
            <a:endParaRPr lang="en-US" dirty="0"/>
          </a:p>
        </p:txBody>
      </p:sp>
      <p:sp>
        <p:nvSpPr>
          <p:cNvPr id="12" name="Content Placeholder 11">
            <a:extLst>
              <a:ext uri="{FF2B5EF4-FFF2-40B4-BE49-F238E27FC236}">
                <a16:creationId xmlns:a16="http://schemas.microsoft.com/office/drawing/2014/main" id="{4A2083EC-DE01-2141-A794-565F88E16175}"/>
              </a:ext>
            </a:extLst>
          </p:cNvPr>
          <p:cNvSpPr>
            <a:spLocks noGrp="1"/>
          </p:cNvSpPr>
          <p:nvPr>
            <p:ph sz="quarter" idx="18"/>
          </p:nvPr>
        </p:nvSpPr>
        <p:spPr>
          <a:xfrm>
            <a:off x="2722033" y="1606148"/>
            <a:ext cx="6883400" cy="4235851"/>
          </a:xfrm>
        </p:spPr>
        <p:txBody>
          <a:bodyPr/>
          <a:lstStyle>
            <a:lvl1pPr marL="465138" indent="-465138">
              <a:buClr>
                <a:srgbClr val="F26D00"/>
              </a:buClr>
              <a:tabLst/>
              <a:defRPr sz="2800">
                <a:solidFill>
                  <a:schemeClr val="bg1"/>
                </a:solidFill>
              </a:defRPr>
            </a:lvl1pPr>
            <a:lvl2pPr>
              <a:buClr>
                <a:srgbClr val="F26D00"/>
              </a:buCl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endParaRPr lang="en-US" dirty="0"/>
          </a:p>
        </p:txBody>
      </p:sp>
      <p:sp>
        <p:nvSpPr>
          <p:cNvPr id="15" name="Title 14">
            <a:extLst>
              <a:ext uri="{FF2B5EF4-FFF2-40B4-BE49-F238E27FC236}">
                <a16:creationId xmlns:a16="http://schemas.microsoft.com/office/drawing/2014/main" id="{D69FEEE9-FC23-BB4D-9C9C-3F198B78EB76}"/>
              </a:ext>
            </a:extLst>
          </p:cNvPr>
          <p:cNvSpPr>
            <a:spLocks noGrp="1"/>
          </p:cNvSpPr>
          <p:nvPr>
            <p:ph type="title" hasCustomPrompt="1"/>
          </p:nvPr>
        </p:nvSpPr>
        <p:spPr>
          <a:xfrm>
            <a:off x="1582911" y="414599"/>
            <a:ext cx="9059476" cy="776950"/>
          </a:xfrm>
        </p:spPr>
        <p:txBody>
          <a:bodyPr>
            <a:noAutofit/>
          </a:bodyPr>
          <a:lstStyle>
            <a:lvl1pPr>
              <a:defRPr sz="3600">
                <a:solidFill>
                  <a:schemeClr val="bg1"/>
                </a:solidFill>
              </a:defRPr>
            </a:lvl1pPr>
          </a:lstStyle>
          <a:p>
            <a:r>
              <a:rPr lang="en-US" dirty="0"/>
              <a:t>Click to Edit Section Title</a:t>
            </a:r>
          </a:p>
        </p:txBody>
      </p:sp>
      <p:cxnSp>
        <p:nvCxnSpPr>
          <p:cNvPr id="17" name="Straight Connector 16">
            <a:extLst>
              <a:ext uri="{FF2B5EF4-FFF2-40B4-BE49-F238E27FC236}">
                <a16:creationId xmlns:a16="http://schemas.microsoft.com/office/drawing/2014/main" id="{A643D86C-7FF7-BE46-9F11-A21D9ACA0B6C}"/>
              </a:ext>
            </a:extLst>
          </p:cNvPr>
          <p:cNvCxnSpPr>
            <a:cxnSpLocks/>
          </p:cNvCxnSpPr>
          <p:nvPr userDrawn="1"/>
        </p:nvCxnSpPr>
        <p:spPr>
          <a:xfrm>
            <a:off x="1389413" y="6453876"/>
            <a:ext cx="10459687" cy="1"/>
          </a:xfrm>
          <a:prstGeom prst="line">
            <a:avLst/>
          </a:prstGeom>
          <a:ln w="12700">
            <a:solidFill>
              <a:schemeClr val="accent3">
                <a:lumMod val="20000"/>
                <a:lumOff val="80000"/>
                <a:alpha val="82353"/>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03884F6-B86E-751D-3E62-D0A2DA70CA57}"/>
              </a:ext>
            </a:extLst>
          </p:cNvPr>
          <p:cNvPicPr>
            <a:picLocks noChangeAspect="1"/>
          </p:cNvPicPr>
          <p:nvPr userDrawn="1"/>
        </p:nvPicPr>
        <p:blipFill>
          <a:blip r:embed="rId3"/>
          <a:stretch>
            <a:fillRect/>
          </a:stretch>
        </p:blipFill>
        <p:spPr>
          <a:xfrm>
            <a:off x="179270" y="6363698"/>
            <a:ext cx="1015998" cy="398431"/>
          </a:xfrm>
          <a:prstGeom prst="rect">
            <a:avLst/>
          </a:prstGeom>
        </p:spPr>
      </p:pic>
      <p:sp>
        <p:nvSpPr>
          <p:cNvPr id="2" name="Date Placeholder 6">
            <a:extLst>
              <a:ext uri="{FF2B5EF4-FFF2-40B4-BE49-F238E27FC236}">
                <a16:creationId xmlns:a16="http://schemas.microsoft.com/office/drawing/2014/main" id="{F58D4C30-AF3D-3828-730F-2DE247EA6E68}"/>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15440749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85DD55-9702-4374-531C-CFFB28D80E7A}"/>
              </a:ext>
            </a:extLst>
          </p:cNvPr>
          <p:cNvPicPr>
            <a:picLocks noChangeAspect="1"/>
          </p:cNvPicPr>
          <p:nvPr userDrawn="1"/>
        </p:nvPicPr>
        <p:blipFill>
          <a:blip r:embed="rId2"/>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2E8BFF3-226C-B3C6-E5F9-BB4F79716762}"/>
              </a:ext>
            </a:extLst>
          </p:cNvPr>
          <p:cNvSpPr/>
          <p:nvPr userDrawn="1"/>
        </p:nvSpPr>
        <p:spPr>
          <a:xfrm rot="16200000">
            <a:off x="2667001" y="-2667001"/>
            <a:ext cx="6858000" cy="12192002"/>
          </a:xfrm>
          <a:prstGeom prst="rect">
            <a:avLst/>
          </a:prstGeom>
          <a:gradFill flip="none" rotWithShape="1">
            <a:gsLst>
              <a:gs pos="0">
                <a:schemeClr val="tx1">
                  <a:alpha val="74891"/>
                </a:schemeClr>
              </a:gs>
              <a:gs pos="100000">
                <a:schemeClr val="tx1">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pic>
        <p:nvPicPr>
          <p:cNvPr id="5" name="Picture 4" hidden="1">
            <a:extLst>
              <a:ext uri="{FF2B5EF4-FFF2-40B4-BE49-F238E27FC236}">
                <a16:creationId xmlns:a16="http://schemas.microsoft.com/office/drawing/2014/main" id="{5567D0AB-C81D-6D4B-8B7B-43797505B39F}"/>
              </a:ext>
            </a:extLst>
          </p:cNvPr>
          <p:cNvPicPr>
            <a:picLocks noChangeAspect="1"/>
          </p:cNvPicPr>
          <p:nvPr userDrawn="1"/>
        </p:nvPicPr>
        <p:blipFill>
          <a:blip r:embed="rId3">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hidden="1">
            <a:extLst>
              <a:ext uri="{FF2B5EF4-FFF2-40B4-BE49-F238E27FC236}">
                <a16:creationId xmlns:a16="http://schemas.microsoft.com/office/drawing/2014/main" id="{D5A0D358-32A6-F140-8A00-3B7FA5BA9B96}"/>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C59F6F5-62AF-8A73-D601-FB83A8AACD63}"/>
              </a:ext>
            </a:extLst>
          </p:cNvPr>
          <p:cNvPicPr>
            <a:picLocks noChangeAspect="1"/>
          </p:cNvPicPr>
          <p:nvPr userDrawn="1"/>
        </p:nvPicPr>
        <p:blipFill>
          <a:blip r:embed="rId4"/>
          <a:stretch>
            <a:fillRect/>
          </a:stretch>
        </p:blipFill>
        <p:spPr>
          <a:xfrm>
            <a:off x="2686050" y="2863849"/>
            <a:ext cx="6819900" cy="1130300"/>
          </a:xfrm>
          <a:prstGeom prst="rect">
            <a:avLst/>
          </a:prstGeom>
        </p:spPr>
      </p:pic>
    </p:spTree>
    <p:extLst>
      <p:ext uri="{BB962C8B-B14F-4D97-AF65-F5344CB8AC3E}">
        <p14:creationId xmlns:p14="http://schemas.microsoft.com/office/powerpoint/2010/main" val="43627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a:xfrm>
            <a:off x="342900" y="320040"/>
            <a:ext cx="11481670" cy="541022"/>
          </a:xfrm>
        </p:spPr>
        <p:txBody>
          <a:bodyPr/>
          <a:lstStyle/>
          <a:p>
            <a:r>
              <a:rPr lang="en-US" dirty="0"/>
              <a:t>Click to edit Master title style</a:t>
            </a:r>
          </a:p>
        </p:txBody>
      </p:sp>
      <p:sp>
        <p:nvSpPr>
          <p:cNvPr id="6" name="Date Placeholder 6">
            <a:extLst>
              <a:ext uri="{FF2B5EF4-FFF2-40B4-BE49-F238E27FC236}">
                <a16:creationId xmlns:a16="http://schemas.microsoft.com/office/drawing/2014/main" id="{14AF87F1-F038-1FE3-4808-0052302B0761}"/>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7114287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_1-Column_Dark_Sec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899" y="2034986"/>
            <a:ext cx="11506201" cy="3137649"/>
          </a:xfrm>
        </p:spPr>
        <p:txBody>
          <a:bodyPr/>
          <a:lstStyle>
            <a:lvl1pPr marL="0" indent="0" algn="ctr">
              <a:spcBef>
                <a:spcPts val="0"/>
              </a:spcBef>
              <a:spcAft>
                <a:spcPts val="2400"/>
              </a:spcAft>
              <a:buClr>
                <a:srgbClr val="FFB63A"/>
              </a:buClr>
              <a:buSzPct val="110000"/>
              <a:buNone/>
              <a:defRPr sz="3200">
                <a:solidFill>
                  <a:schemeClr val="bg1"/>
                </a:solidFill>
              </a:defRPr>
            </a:lvl1pPr>
            <a:lvl2pPr marL="231775" indent="0" algn="ctr">
              <a:buClr>
                <a:srgbClr val="FFB63A"/>
              </a:buClr>
              <a:buSzPct val="110000"/>
              <a:buNone/>
              <a:defRPr>
                <a:solidFill>
                  <a:schemeClr val="bg1"/>
                </a:solidFill>
              </a:defRPr>
            </a:lvl2pPr>
            <a:lvl3pPr marL="457200" indent="0" algn="ctr">
              <a:buClr>
                <a:srgbClr val="FFB63A"/>
              </a:buClr>
              <a:buSzPct val="110000"/>
              <a:buNone/>
              <a:defRPr>
                <a:solidFill>
                  <a:schemeClr val="bg1"/>
                </a:solidFill>
              </a:defRPr>
            </a:lvl3pPr>
            <a:lvl4pPr marL="690563" indent="0" algn="ctr">
              <a:buClr>
                <a:srgbClr val="FFB63A"/>
              </a:buClr>
              <a:buSzPct val="110000"/>
              <a:buNone/>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endParaRPr lang="en-US" dirty="0"/>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a:xfrm>
            <a:off x="342899" y="320040"/>
            <a:ext cx="11506201" cy="541022"/>
          </a:xfrm>
        </p:spPr>
        <p:txBody>
          <a:bodyPr/>
          <a:lstStyle/>
          <a:p>
            <a:r>
              <a:rPr lang="en-US" dirty="0"/>
              <a:t>Click to edit Master title style</a:t>
            </a:r>
          </a:p>
        </p:txBody>
      </p:sp>
      <p:sp>
        <p:nvSpPr>
          <p:cNvPr id="6" name="Date Placeholder 6">
            <a:extLst>
              <a:ext uri="{FF2B5EF4-FFF2-40B4-BE49-F238E27FC236}">
                <a16:creationId xmlns:a16="http://schemas.microsoft.com/office/drawing/2014/main" id="{6DDEBC29-1F9B-C32E-13E2-F1328CFB49AE}"/>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41178243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le-Only_Dark">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3" name="Date Placeholder 6">
            <a:extLst>
              <a:ext uri="{FF2B5EF4-FFF2-40B4-BE49-F238E27FC236}">
                <a16:creationId xmlns:a16="http://schemas.microsoft.com/office/drawing/2014/main" id="{32E8BB34-134E-4298-79F2-4B488B21DD88}"/>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4990936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21" name="Title 5">
            <a:extLst>
              <a:ext uri="{FF2B5EF4-FFF2-40B4-BE49-F238E27FC236}">
                <a16:creationId xmlns:a16="http://schemas.microsoft.com/office/drawing/2014/main" id="{50947B28-9FB7-9142-B292-D27776C34C0A}"/>
              </a:ext>
            </a:extLst>
          </p:cNvPr>
          <p:cNvSpPr>
            <a:spLocks noGrp="1"/>
          </p:cNvSpPr>
          <p:nvPr>
            <p:ph type="title"/>
          </p:nvPr>
        </p:nvSpPr>
        <p:spPr>
          <a:xfrm>
            <a:off x="342900" y="196573"/>
            <a:ext cx="11506200" cy="522734"/>
          </a:xfrm>
        </p:spPr>
        <p:txBody>
          <a:bodyPr anchor="b">
            <a:normAutofit/>
          </a:bodyPr>
          <a:lstStyle>
            <a:lvl1pPr>
              <a:defRPr sz="2800"/>
            </a:lvl1pPr>
          </a:lstStyle>
          <a:p>
            <a:r>
              <a:rPr lang="en-US" dirty="0"/>
              <a:t>Click to edit Master title style</a:t>
            </a:r>
          </a:p>
        </p:txBody>
      </p:sp>
      <p:sp>
        <p:nvSpPr>
          <p:cNvPr id="22" name="Text Placeholder 3">
            <a:extLst>
              <a:ext uri="{FF2B5EF4-FFF2-40B4-BE49-F238E27FC236}">
                <a16:creationId xmlns:a16="http://schemas.microsoft.com/office/drawing/2014/main" id="{40CB6AE4-1BB8-8A44-8A6E-6C52ABD14DB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a:solidFill>
                  <a:schemeClr val="bg1"/>
                </a:solidFill>
                <a:effectLst>
                  <a:outerShdw blurRad="63500" dir="5400000" algn="ctr" rotWithShape="0">
                    <a:srgbClr val="000000">
                      <a:alpha val="50000"/>
                    </a:srgbClr>
                  </a:outerShdw>
                </a:effectLst>
              </a:defRPr>
            </a:lvl1pPr>
          </a:lstStyle>
          <a:p>
            <a:pPr lvl="0"/>
            <a:r>
              <a:rPr lang="en-US" dirty="0"/>
              <a:t>Click to edit subtitle</a:t>
            </a:r>
          </a:p>
        </p:txBody>
      </p:sp>
      <p:sp>
        <p:nvSpPr>
          <p:cNvPr id="5" name="Date Placeholder 6">
            <a:extLst>
              <a:ext uri="{FF2B5EF4-FFF2-40B4-BE49-F238E27FC236}">
                <a16:creationId xmlns:a16="http://schemas.microsoft.com/office/drawing/2014/main" id="{3A0BA37C-451F-814C-17EC-780FC39B2A96}"/>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86028800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89729"/>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900" y="5585013"/>
            <a:ext cx="11506200" cy="625288"/>
          </a:xfrm>
          <a:solidFill>
            <a:srgbClr val="F26D00"/>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6" name="Date Placeholder 6">
            <a:extLst>
              <a:ext uri="{FF2B5EF4-FFF2-40B4-BE49-F238E27FC236}">
                <a16:creationId xmlns:a16="http://schemas.microsoft.com/office/drawing/2014/main" id="{2486FB11-5FF4-C8CA-8BC9-106F1A24FD12}"/>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26985962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2">
            <a:extLst>
              <a:ext uri="{FF2B5EF4-FFF2-40B4-BE49-F238E27FC236}">
                <a16:creationId xmlns:a16="http://schemas.microsoft.com/office/drawing/2014/main" id="{6F506C9D-1A55-A845-A020-96C5FEE79068}"/>
              </a:ext>
            </a:extLst>
          </p:cNvPr>
          <p:cNvSpPr>
            <a:spLocks noGrp="1"/>
          </p:cNvSpPr>
          <p:nvPr>
            <p:ph idx="12" hasCustomPrompt="1"/>
          </p:nvPr>
        </p:nvSpPr>
        <p:spPr>
          <a:xfrm>
            <a:off x="6210300" y="1485900"/>
            <a:ext cx="5638800" cy="4724400"/>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Date Placeholder 6">
            <a:extLst>
              <a:ext uri="{FF2B5EF4-FFF2-40B4-BE49-F238E27FC236}">
                <a16:creationId xmlns:a16="http://schemas.microsoft.com/office/drawing/2014/main" id="{96946CAA-A62F-B903-4857-77998834663E}"/>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9938307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F26D00"/>
              </a:buClr>
              <a:buSzPct val="110000"/>
              <a:defRPr>
                <a:solidFill>
                  <a:schemeClr val="tx1"/>
                </a:solidFill>
              </a:defRPr>
            </a:lvl1pPr>
            <a:lvl2pPr>
              <a:buClr>
                <a:srgbClr val="F26D00"/>
              </a:buClr>
              <a:buSzPct val="110000"/>
              <a:defRPr>
                <a:solidFill>
                  <a:schemeClr val="tx1"/>
                </a:solidFill>
              </a:defRPr>
            </a:lvl2pPr>
            <a:lvl3pPr>
              <a:buClr>
                <a:srgbClr val="F26D00"/>
              </a:buClr>
              <a:buSzPct val="110000"/>
              <a:defRPr>
                <a:solidFill>
                  <a:schemeClr val="tx1"/>
                </a:solidFill>
              </a:defRPr>
            </a:lvl3pPr>
            <a:lvl4pPr>
              <a:buClr>
                <a:srgbClr val="F26D0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hasCustomPrompt="1"/>
          </p:nvPr>
        </p:nvSpPr>
        <p:spPr>
          <a:xfrm>
            <a:off x="342899" y="320040"/>
            <a:ext cx="11500459" cy="541022"/>
          </a:xfrm>
          <a:ln>
            <a:noFill/>
          </a:ln>
        </p:spPr>
        <p:txBody>
          <a:bodyPr/>
          <a:lstStyle>
            <a:lvl1pPr>
              <a:defRPr>
                <a:solidFill>
                  <a:srgbClr val="F26D00"/>
                </a:solidFill>
              </a:defRPr>
            </a:lvl1pPr>
          </a:lstStyle>
          <a:p>
            <a:r>
              <a:rPr lang="en-US" dirty="0"/>
              <a:t>Click to add title</a:t>
            </a:r>
          </a:p>
        </p:txBody>
      </p:sp>
      <p:sp>
        <p:nvSpPr>
          <p:cNvPr id="2" name="Date Placeholder 6">
            <a:extLst>
              <a:ext uri="{FF2B5EF4-FFF2-40B4-BE49-F238E27FC236}">
                <a16:creationId xmlns:a16="http://schemas.microsoft.com/office/drawing/2014/main" id="{0016F8C3-116C-83CA-D888-4A281F76DA0B}"/>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June 10, 2024</a:t>
            </a:fld>
            <a:endParaRPr lang="en-US" dirty="0"/>
          </a:p>
        </p:txBody>
      </p:sp>
    </p:spTree>
    <p:extLst>
      <p:ext uri="{BB962C8B-B14F-4D97-AF65-F5344CB8AC3E}">
        <p14:creationId xmlns:p14="http://schemas.microsoft.com/office/powerpoint/2010/main" val="78158494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_1-Column_Dark_Left_Only">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6" name="Date Placeholder 6">
            <a:extLst>
              <a:ext uri="{FF2B5EF4-FFF2-40B4-BE49-F238E27FC236}">
                <a16:creationId xmlns:a16="http://schemas.microsoft.com/office/drawing/2014/main" id="{4D050B82-02D8-20FB-5D1F-F2351D9430B7}"/>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157506413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89729"/>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900" y="5565913"/>
            <a:ext cx="11506200" cy="644387"/>
          </a:xfrm>
          <a:solidFill>
            <a:srgbClr val="F26D00"/>
          </a:solidFill>
        </p:spPr>
        <p:txBody>
          <a:bodyPr anchor="ctr" anchorCtr="0"/>
          <a:lstStyle>
            <a:lvl1pPr marL="0" indent="0" algn="ctr">
              <a:buNone/>
              <a:defRPr>
                <a:solidFill>
                  <a:schemeClr val="bg1"/>
                </a:solidFill>
              </a:defRPr>
            </a:lvl1pPr>
          </a:lstStyle>
          <a:p>
            <a:pPr lvl="0"/>
            <a:r>
              <a:rPr lang="en-US" dirty="0"/>
              <a:t>Click to add text</a:t>
            </a:r>
          </a:p>
        </p:txBody>
      </p:sp>
      <p:sp>
        <p:nvSpPr>
          <p:cNvPr id="19" name="Content Placeholder 2">
            <a:extLst>
              <a:ext uri="{FF2B5EF4-FFF2-40B4-BE49-F238E27FC236}">
                <a16:creationId xmlns:a16="http://schemas.microsoft.com/office/drawing/2014/main" id="{0129A712-8912-1742-9555-69F3A08E8CD5}"/>
              </a:ext>
            </a:extLst>
          </p:cNvPr>
          <p:cNvSpPr>
            <a:spLocks noGrp="1"/>
          </p:cNvSpPr>
          <p:nvPr>
            <p:ph idx="19" hasCustomPrompt="1"/>
          </p:nvPr>
        </p:nvSpPr>
        <p:spPr>
          <a:xfrm>
            <a:off x="6210300" y="1485548"/>
            <a:ext cx="5638800" cy="3889729"/>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Date Placeholder 6">
            <a:extLst>
              <a:ext uri="{FF2B5EF4-FFF2-40B4-BE49-F238E27FC236}">
                <a16:creationId xmlns:a16="http://schemas.microsoft.com/office/drawing/2014/main" id="{12651081-6D35-8AC5-D302-EE9A21D178A7}"/>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378750361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ontent_1-Column_Side_Dark-ban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677771"/>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900" y="5450541"/>
            <a:ext cx="5638800" cy="759759"/>
          </a:xfrm>
          <a:solidFill>
            <a:srgbClr val="F26D00"/>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6" name="Date Placeholder 6">
            <a:extLst>
              <a:ext uri="{FF2B5EF4-FFF2-40B4-BE49-F238E27FC236}">
                <a16:creationId xmlns:a16="http://schemas.microsoft.com/office/drawing/2014/main" id="{76694EAF-E653-C433-FE46-247FA9F4DF91}"/>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232065432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ontent_1-Column_Side_Dark-band-wid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899" y="1485900"/>
            <a:ext cx="8308041" cy="3677771"/>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899" y="5307107"/>
            <a:ext cx="8308042" cy="903194"/>
          </a:xfrm>
          <a:solidFill>
            <a:srgbClr val="F26D00"/>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6" name="Date Placeholder 6">
            <a:extLst>
              <a:ext uri="{FF2B5EF4-FFF2-40B4-BE49-F238E27FC236}">
                <a16:creationId xmlns:a16="http://schemas.microsoft.com/office/drawing/2014/main" id="{C4B95773-B3AB-840F-2D80-61D5E01FF41F}"/>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116354824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gget">
    <p:spTree>
      <p:nvGrpSpPr>
        <p:cNvPr id="1" name=""/>
        <p:cNvGrpSpPr/>
        <p:nvPr/>
      </p:nvGrpSpPr>
      <p:grpSpPr>
        <a:xfrm>
          <a:off x="0" y="0"/>
          <a:ext cx="0" cy="0"/>
          <a:chOff x="0" y="0"/>
          <a:chExt cx="0" cy="0"/>
        </a:xfrm>
      </p:grpSpPr>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4" name="Date Placeholder 6">
            <a:extLst>
              <a:ext uri="{FF2B5EF4-FFF2-40B4-BE49-F238E27FC236}">
                <a16:creationId xmlns:a16="http://schemas.microsoft.com/office/drawing/2014/main" id="{36C0B5BD-9A26-C60F-9AA1-EE7A371CDC87}"/>
              </a:ext>
            </a:extLst>
          </p:cNvPr>
          <p:cNvSpPr txBox="1">
            <a:spLocks/>
          </p:cNvSpPr>
          <p:nvPr userDrawn="1"/>
        </p:nvSpPr>
        <p:spPr>
          <a:xfrm>
            <a:off x="8681079" y="6567072"/>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F15F05-1471-4947-B44B-4928A1E39F88}" type="datetime4">
              <a:rPr lang="en-US" smtClean="0"/>
              <a:pPr/>
              <a:t>June 10, 2024</a:t>
            </a:fld>
            <a:endParaRPr lang="en-US" dirty="0"/>
          </a:p>
        </p:txBody>
      </p:sp>
      <p:sp>
        <p:nvSpPr>
          <p:cNvPr id="11" name="Title 5">
            <a:extLst>
              <a:ext uri="{FF2B5EF4-FFF2-40B4-BE49-F238E27FC236}">
                <a16:creationId xmlns:a16="http://schemas.microsoft.com/office/drawing/2014/main" id="{B0639E4C-9362-34F1-E6BF-D513954A194D}"/>
              </a:ext>
            </a:extLst>
          </p:cNvPr>
          <p:cNvSpPr>
            <a:spLocks noGrp="1"/>
          </p:cNvSpPr>
          <p:nvPr>
            <p:ph type="title" hasCustomPrompt="1"/>
          </p:nvPr>
        </p:nvSpPr>
        <p:spPr>
          <a:xfrm>
            <a:off x="342900" y="320040"/>
            <a:ext cx="11494196" cy="541022"/>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a:solidFill>
                  <a:srgbClr val="F26D00"/>
                </a:solidFill>
              </a:defRPr>
            </a:lvl1pPr>
          </a:lstStyle>
          <a:p>
            <a:r>
              <a:rPr lang="en-US" dirty="0"/>
              <a:t>Informative Title</a:t>
            </a:r>
          </a:p>
        </p:txBody>
      </p:sp>
      <p:cxnSp>
        <p:nvCxnSpPr>
          <p:cNvPr id="12" name="Straight Connector 11">
            <a:extLst>
              <a:ext uri="{FF2B5EF4-FFF2-40B4-BE49-F238E27FC236}">
                <a16:creationId xmlns:a16="http://schemas.microsoft.com/office/drawing/2014/main" id="{CDF4CDEE-B8F0-DD7A-1BF4-2046D03205D1}"/>
              </a:ext>
            </a:extLst>
          </p:cNvPr>
          <p:cNvCxnSpPr>
            <a:cxnSpLocks/>
          </p:cNvCxnSpPr>
          <p:nvPr userDrawn="1"/>
        </p:nvCxnSpPr>
        <p:spPr>
          <a:xfrm>
            <a:off x="0" y="1181100"/>
            <a:ext cx="12192000" cy="0"/>
          </a:xfrm>
          <a:prstGeom prst="line">
            <a:avLst/>
          </a:prstGeom>
          <a:ln w="12700">
            <a:solidFill>
              <a:srgbClr val="F26D00"/>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B4673442-0158-76BB-E554-99881C4F329F}"/>
              </a:ext>
            </a:extLst>
          </p:cNvPr>
          <p:cNvSpPr>
            <a:spLocks noGrp="1"/>
          </p:cNvSpPr>
          <p:nvPr>
            <p:ph type="pic" sz="quarter" idx="17" hasCustomPrompt="1"/>
          </p:nvPr>
        </p:nvSpPr>
        <p:spPr>
          <a:xfrm>
            <a:off x="403225" y="1531939"/>
            <a:ext cx="5451310" cy="1876280"/>
          </a:xfrm>
          <a:solidFill>
            <a:srgbClr val="F26D00"/>
          </a:solidFill>
        </p:spPr>
        <p:txBody>
          <a:bodyPr/>
          <a:lstStyle>
            <a:lvl1pPr marL="0" indent="0">
              <a:buNone/>
              <a:defRPr/>
            </a:lvl1pPr>
          </a:lstStyle>
          <a:p>
            <a:r>
              <a:rPr lang="en-US" dirty="0"/>
              <a:t>Figure or Image #1</a:t>
            </a:r>
          </a:p>
        </p:txBody>
      </p:sp>
      <p:sp>
        <p:nvSpPr>
          <p:cNvPr id="20" name="Text Placeholder 19">
            <a:extLst>
              <a:ext uri="{FF2B5EF4-FFF2-40B4-BE49-F238E27FC236}">
                <a16:creationId xmlns:a16="http://schemas.microsoft.com/office/drawing/2014/main" id="{4D12BC89-D0C4-71DA-2681-95A0526F2F8C}"/>
              </a:ext>
            </a:extLst>
          </p:cNvPr>
          <p:cNvSpPr>
            <a:spLocks noGrp="1"/>
          </p:cNvSpPr>
          <p:nvPr>
            <p:ph type="body" sz="quarter" idx="18" hasCustomPrompt="1"/>
          </p:nvPr>
        </p:nvSpPr>
        <p:spPr>
          <a:xfrm>
            <a:off x="6099463" y="1506538"/>
            <a:ext cx="5714711" cy="4508672"/>
          </a:xfrm>
        </p:spPr>
        <p:txBody>
          <a:bodyPr/>
          <a:lstStyle>
            <a:lvl1pPr marL="0" indent="0">
              <a:buNone/>
              <a:defRPr sz="2000" b="1"/>
            </a:lvl1pPr>
            <a:lvl2pPr marL="457200" indent="-225425">
              <a:buFont typeface="Arial" panose="020B0604020202020204" pitchFamily="34" charset="0"/>
              <a:buChar char="•"/>
              <a:defRPr sz="1800"/>
            </a:lvl2pPr>
            <a:lvl3pPr>
              <a:defRPr sz="1800"/>
            </a:lvl3pPr>
            <a:lvl4pPr>
              <a:defRPr sz="1800"/>
            </a:lvl4pPr>
            <a:lvl5pPr>
              <a:defRPr sz="1800"/>
            </a:lvl5pPr>
          </a:lstStyle>
          <a:p>
            <a:pPr lvl="0"/>
            <a:r>
              <a:rPr lang="en-US" dirty="0"/>
              <a:t>Topic Sentence (at least 20 </a:t>
            </a:r>
            <a:r>
              <a:rPr lang="en-US" dirty="0" err="1"/>
              <a:t>pt</a:t>
            </a:r>
            <a:r>
              <a:rPr lang="en-US" dirty="0"/>
              <a:t> font, bold). This should cover the main point of the nugget and draw the audience in. Feel free to include your conclusion up front!</a:t>
            </a:r>
          </a:p>
          <a:p>
            <a:pPr lvl="1"/>
            <a:r>
              <a:rPr lang="en-US" dirty="0"/>
              <a:t>Supporting Bullet #1 (at least 18 </a:t>
            </a:r>
            <a:r>
              <a:rPr lang="en-US" dirty="0" err="1"/>
              <a:t>pt</a:t>
            </a:r>
            <a:r>
              <a:rPr lang="en-US" dirty="0"/>
              <a:t> font) “State the problem”</a:t>
            </a:r>
          </a:p>
          <a:p>
            <a:pPr lvl="1"/>
            <a:r>
              <a:rPr lang="en-US" dirty="0"/>
              <a:t>Supporting Bullet #2 (at least 18 </a:t>
            </a:r>
            <a:r>
              <a:rPr lang="en-US" dirty="0" err="1"/>
              <a:t>pt</a:t>
            </a:r>
            <a:r>
              <a:rPr lang="en-US" dirty="0"/>
              <a:t> font) “What did you do” and “What did you find” (This can be separated into two bullets if space allows)</a:t>
            </a:r>
          </a:p>
          <a:p>
            <a:pPr lvl="1"/>
            <a:r>
              <a:rPr lang="en-US" dirty="0"/>
              <a:t>Final Bullet: Implications (at least 18 </a:t>
            </a:r>
            <a:r>
              <a:rPr lang="en-US" dirty="0" err="1"/>
              <a:t>pt</a:t>
            </a:r>
            <a:r>
              <a:rPr lang="en-US" dirty="0"/>
              <a:t> font) </a:t>
            </a:r>
            <a:r>
              <a:rPr lang="en-US" sz="1800" b="0" u="none" strike="noStrike" cap="none" dirty="0">
                <a:solidFill>
                  <a:schemeClr val="lt1"/>
                </a:solidFill>
                <a:latin typeface="Arial"/>
                <a:ea typeface="Arial"/>
                <a:cs typeface="Arial"/>
                <a:sym typeface="Wingdings" panose="05000000000000000000" pitchFamily="2" charset="2"/>
              </a:rPr>
              <a:t> </a:t>
            </a:r>
            <a:r>
              <a:rPr lang="en-US" dirty="0"/>
              <a:t>place into the broader context of the field and/or be forward looking.</a:t>
            </a:r>
          </a:p>
          <a:p>
            <a:pPr lvl="1"/>
            <a:endParaRPr lang="en-US" dirty="0"/>
          </a:p>
        </p:txBody>
      </p:sp>
      <p:sp>
        <p:nvSpPr>
          <p:cNvPr id="22" name="Text Placeholder 21">
            <a:extLst>
              <a:ext uri="{FF2B5EF4-FFF2-40B4-BE49-F238E27FC236}">
                <a16:creationId xmlns:a16="http://schemas.microsoft.com/office/drawing/2014/main" id="{D8A8BC02-9259-C694-89CF-FEC0254A0074}"/>
              </a:ext>
            </a:extLst>
          </p:cNvPr>
          <p:cNvSpPr>
            <a:spLocks noGrp="1"/>
          </p:cNvSpPr>
          <p:nvPr>
            <p:ph type="body" sz="quarter" idx="19" hasCustomPrompt="1"/>
          </p:nvPr>
        </p:nvSpPr>
        <p:spPr>
          <a:xfrm>
            <a:off x="404813" y="3449350"/>
            <a:ext cx="5456237" cy="447242"/>
          </a:xfrm>
        </p:spPr>
        <p:txBody>
          <a:bodyPr/>
          <a:lstStyle>
            <a:lvl1pPr marL="0" indent="0">
              <a:buNone/>
              <a:defRPr sz="1400" i="1"/>
            </a:lvl1pPr>
            <a:lvl2pPr marL="231775" indent="0">
              <a:buNone/>
              <a:defRPr sz="1400"/>
            </a:lvl2pPr>
            <a:lvl3pPr marL="457200" indent="0">
              <a:buNone/>
              <a:defRPr sz="1400"/>
            </a:lvl3pPr>
            <a:lvl4pPr marL="690563" indent="0">
              <a:buNone/>
              <a:defRPr sz="1400"/>
            </a:lvl4pPr>
            <a:lvl5pPr marL="1835150" indent="0">
              <a:buNone/>
              <a:defRPr sz="1400"/>
            </a:lvl5pPr>
          </a:lstStyle>
          <a:p>
            <a:pPr lvl="0"/>
            <a:r>
              <a:rPr lang="en-US" dirty="0"/>
              <a:t>Figure or Image Caption (14 </a:t>
            </a:r>
            <a:r>
              <a:rPr lang="en-US" dirty="0" err="1"/>
              <a:t>pt</a:t>
            </a:r>
            <a:r>
              <a:rPr lang="en-US" dirty="0"/>
              <a:t> font)</a:t>
            </a:r>
          </a:p>
        </p:txBody>
      </p:sp>
      <p:sp>
        <p:nvSpPr>
          <p:cNvPr id="24" name="Picture Placeholder 23">
            <a:extLst>
              <a:ext uri="{FF2B5EF4-FFF2-40B4-BE49-F238E27FC236}">
                <a16:creationId xmlns:a16="http://schemas.microsoft.com/office/drawing/2014/main" id="{8E6EA2FD-C889-1802-69A6-3A41F6896959}"/>
              </a:ext>
            </a:extLst>
          </p:cNvPr>
          <p:cNvSpPr>
            <a:spLocks noGrp="1"/>
          </p:cNvSpPr>
          <p:nvPr>
            <p:ph type="pic" sz="quarter" idx="20" hasCustomPrompt="1"/>
          </p:nvPr>
        </p:nvSpPr>
        <p:spPr>
          <a:xfrm>
            <a:off x="395288" y="4062701"/>
            <a:ext cx="5475287" cy="1922462"/>
          </a:xfrm>
          <a:solidFill>
            <a:srgbClr val="F26D00"/>
          </a:solidFill>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800"/>
              </a:spcAft>
              <a:buClr>
                <a:srgbClr val="F26D00"/>
              </a:buClr>
              <a:buSzPct val="110000"/>
              <a:buFont typeface="Arial"/>
              <a:buNone/>
              <a:tabLst/>
              <a:defRPr/>
            </a:pPr>
            <a:r>
              <a:rPr lang="en-US" dirty="0"/>
              <a:t>Figure or Image #2</a:t>
            </a:r>
          </a:p>
          <a:p>
            <a:endParaRPr lang="en-US" dirty="0"/>
          </a:p>
        </p:txBody>
      </p:sp>
      <p:sp>
        <p:nvSpPr>
          <p:cNvPr id="26" name="Text Placeholder 25">
            <a:extLst>
              <a:ext uri="{FF2B5EF4-FFF2-40B4-BE49-F238E27FC236}">
                <a16:creationId xmlns:a16="http://schemas.microsoft.com/office/drawing/2014/main" id="{DB30B905-F19C-35A2-D6F3-C28E30B4D530}"/>
              </a:ext>
            </a:extLst>
          </p:cNvPr>
          <p:cNvSpPr>
            <a:spLocks noGrp="1"/>
          </p:cNvSpPr>
          <p:nvPr>
            <p:ph type="body" sz="quarter" idx="21" hasCustomPrompt="1"/>
          </p:nvPr>
        </p:nvSpPr>
        <p:spPr>
          <a:xfrm>
            <a:off x="395288" y="5995989"/>
            <a:ext cx="5475576" cy="466725"/>
          </a:xfrm>
        </p:spPr>
        <p:txBody>
          <a:bodyPr/>
          <a:lstStyle>
            <a:lvl1pPr marL="0" indent="0">
              <a:buNone/>
              <a:defRPr sz="1400" i="1"/>
            </a:lvl1pPr>
            <a:lvl2pPr marL="231775" indent="0">
              <a:buNone/>
              <a:defRPr sz="1400" i="1"/>
            </a:lvl2pPr>
            <a:lvl3pPr marL="457200" indent="0">
              <a:buNone/>
              <a:defRPr sz="1400" i="1"/>
            </a:lvl3pPr>
            <a:lvl4pPr marL="690563" indent="0">
              <a:buNone/>
              <a:defRPr sz="1400" i="1"/>
            </a:lvl4pPr>
            <a:lvl5pPr marL="1835150" indent="0">
              <a:buNone/>
              <a:defRPr sz="1400" i="1"/>
            </a:lvl5pPr>
          </a:lstStyle>
          <a:p>
            <a:pPr lvl="0"/>
            <a:r>
              <a:rPr lang="en-US" dirty="0"/>
              <a:t>Figure or Image Caption (14 </a:t>
            </a:r>
            <a:r>
              <a:rPr lang="en-US" dirty="0" err="1"/>
              <a:t>pt</a:t>
            </a:r>
            <a:r>
              <a:rPr lang="en-US" dirty="0"/>
              <a:t> font)</a:t>
            </a:r>
          </a:p>
        </p:txBody>
      </p:sp>
      <p:sp>
        <p:nvSpPr>
          <p:cNvPr id="5" name="Text Placeholder 2">
            <a:extLst>
              <a:ext uri="{FF2B5EF4-FFF2-40B4-BE49-F238E27FC236}">
                <a16:creationId xmlns:a16="http://schemas.microsoft.com/office/drawing/2014/main" id="{C104736D-3417-F04B-EB3E-87F5ACA456CA}"/>
              </a:ext>
            </a:extLst>
          </p:cNvPr>
          <p:cNvSpPr>
            <a:spLocks noGrp="1"/>
          </p:cNvSpPr>
          <p:nvPr>
            <p:ph type="body" sz="quarter" idx="22" hasCustomPrompt="1"/>
          </p:nvPr>
        </p:nvSpPr>
        <p:spPr>
          <a:xfrm>
            <a:off x="6103938" y="6026150"/>
            <a:ext cx="5772150" cy="407988"/>
          </a:xfrm>
        </p:spPr>
        <p:txBody>
          <a:bodyPr anchor="ctr"/>
          <a:lstStyle>
            <a:lvl1pPr marL="0" indent="0">
              <a:buNone/>
              <a:defRPr sz="1400" i="0"/>
            </a:lvl1pPr>
            <a:lvl2pPr marL="231775" indent="0">
              <a:buNone/>
              <a:defRPr sz="1400"/>
            </a:lvl2pPr>
            <a:lvl3pPr marL="457200" indent="0">
              <a:buNone/>
              <a:defRPr sz="1400"/>
            </a:lvl3pPr>
            <a:lvl4pPr marL="690563" indent="0">
              <a:buNone/>
              <a:defRPr sz="1400"/>
            </a:lvl4pPr>
            <a:lvl5pPr marL="1835150" indent="0">
              <a:buNone/>
              <a:defRPr sz="1400"/>
            </a:lvl5pPr>
          </a:lstStyle>
          <a:p>
            <a:pPr lvl="0"/>
            <a:r>
              <a:rPr lang="en-US" dirty="0"/>
              <a:t>Article Citation: Last name(s) (Year) Journal</a:t>
            </a:r>
          </a:p>
        </p:txBody>
      </p:sp>
    </p:spTree>
    <p:extLst>
      <p:ext uri="{BB962C8B-B14F-4D97-AF65-F5344CB8AC3E}">
        <p14:creationId xmlns:p14="http://schemas.microsoft.com/office/powerpoint/2010/main" val="129731945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Nugge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D6917-63AF-EFFF-D6D1-4FC44396980E}"/>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367F9A2-A100-DD1D-2C4A-6F278C89DD5C}"/>
              </a:ext>
            </a:extLst>
          </p:cNvPr>
          <p:cNvSpPr/>
          <p:nvPr userDrawn="1"/>
        </p:nvSpPr>
        <p:spPr>
          <a:xfrm rot="16200000">
            <a:off x="2667001" y="-2667001"/>
            <a:ext cx="6858000" cy="12192002"/>
          </a:xfrm>
          <a:prstGeom prst="rect">
            <a:avLst/>
          </a:prstGeom>
          <a:gradFill flip="none" rotWithShape="1">
            <a:gsLst>
              <a:gs pos="0">
                <a:schemeClr val="tx1">
                  <a:alpha val="74891"/>
                </a:schemeClr>
              </a:gs>
              <a:gs pos="100000">
                <a:schemeClr val="tx1">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4" name="Date Placeholder 6">
            <a:extLst>
              <a:ext uri="{FF2B5EF4-FFF2-40B4-BE49-F238E27FC236}">
                <a16:creationId xmlns:a16="http://schemas.microsoft.com/office/drawing/2014/main" id="{36C0B5BD-9A26-C60F-9AA1-EE7A371CDC87}"/>
              </a:ext>
            </a:extLst>
          </p:cNvPr>
          <p:cNvSpPr txBox="1">
            <a:spLocks/>
          </p:cNvSpPr>
          <p:nvPr userDrawn="1"/>
        </p:nvSpPr>
        <p:spPr>
          <a:xfrm>
            <a:off x="8681079" y="6567072"/>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F15F05-1471-4947-B44B-4928A1E39F88}" type="datetime4">
              <a:rPr lang="en-US" smtClean="0"/>
              <a:pPr/>
              <a:t>June 10, 2024</a:t>
            </a:fld>
            <a:endParaRPr lang="en-US" dirty="0"/>
          </a:p>
        </p:txBody>
      </p:sp>
      <p:sp>
        <p:nvSpPr>
          <p:cNvPr id="11" name="Title 5">
            <a:extLst>
              <a:ext uri="{FF2B5EF4-FFF2-40B4-BE49-F238E27FC236}">
                <a16:creationId xmlns:a16="http://schemas.microsoft.com/office/drawing/2014/main" id="{B0639E4C-9362-34F1-E6BF-D513954A194D}"/>
              </a:ext>
            </a:extLst>
          </p:cNvPr>
          <p:cNvSpPr>
            <a:spLocks noGrp="1"/>
          </p:cNvSpPr>
          <p:nvPr>
            <p:ph type="title" hasCustomPrompt="1"/>
          </p:nvPr>
        </p:nvSpPr>
        <p:spPr>
          <a:xfrm>
            <a:off x="342900" y="320040"/>
            <a:ext cx="11494196" cy="541022"/>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a:solidFill>
                  <a:srgbClr val="F26D00"/>
                </a:solidFill>
              </a:defRPr>
            </a:lvl1pPr>
          </a:lstStyle>
          <a:p>
            <a:r>
              <a:rPr lang="en-US" dirty="0"/>
              <a:t>Informative Title</a:t>
            </a:r>
          </a:p>
        </p:txBody>
      </p:sp>
      <p:cxnSp>
        <p:nvCxnSpPr>
          <p:cNvPr id="12" name="Straight Connector 11">
            <a:extLst>
              <a:ext uri="{FF2B5EF4-FFF2-40B4-BE49-F238E27FC236}">
                <a16:creationId xmlns:a16="http://schemas.microsoft.com/office/drawing/2014/main" id="{CDF4CDEE-B8F0-DD7A-1BF4-2046D03205D1}"/>
              </a:ext>
            </a:extLst>
          </p:cNvPr>
          <p:cNvCxnSpPr>
            <a:cxnSpLocks/>
          </p:cNvCxnSpPr>
          <p:nvPr userDrawn="1"/>
        </p:nvCxnSpPr>
        <p:spPr>
          <a:xfrm>
            <a:off x="0" y="1181100"/>
            <a:ext cx="12192000" cy="0"/>
          </a:xfrm>
          <a:prstGeom prst="line">
            <a:avLst/>
          </a:prstGeom>
          <a:ln w="12700">
            <a:solidFill>
              <a:srgbClr val="F26D00"/>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B4673442-0158-76BB-E554-99881C4F329F}"/>
              </a:ext>
            </a:extLst>
          </p:cNvPr>
          <p:cNvSpPr>
            <a:spLocks noGrp="1"/>
          </p:cNvSpPr>
          <p:nvPr>
            <p:ph type="pic" sz="quarter" idx="17" hasCustomPrompt="1"/>
          </p:nvPr>
        </p:nvSpPr>
        <p:spPr>
          <a:xfrm>
            <a:off x="403225" y="1531939"/>
            <a:ext cx="5451310" cy="1876280"/>
          </a:xfrm>
          <a:solidFill>
            <a:srgbClr val="F26D00"/>
          </a:solidFill>
        </p:spPr>
        <p:txBody>
          <a:bodyPr/>
          <a:lstStyle>
            <a:lvl1pPr marL="0" indent="0">
              <a:buNone/>
              <a:defRPr/>
            </a:lvl1pPr>
          </a:lstStyle>
          <a:p>
            <a:r>
              <a:rPr lang="en-US" dirty="0"/>
              <a:t>Figure or Image #1</a:t>
            </a:r>
          </a:p>
        </p:txBody>
      </p:sp>
      <p:sp>
        <p:nvSpPr>
          <p:cNvPr id="20" name="Text Placeholder 19">
            <a:extLst>
              <a:ext uri="{FF2B5EF4-FFF2-40B4-BE49-F238E27FC236}">
                <a16:creationId xmlns:a16="http://schemas.microsoft.com/office/drawing/2014/main" id="{4D12BC89-D0C4-71DA-2681-95A0526F2F8C}"/>
              </a:ext>
            </a:extLst>
          </p:cNvPr>
          <p:cNvSpPr>
            <a:spLocks noGrp="1"/>
          </p:cNvSpPr>
          <p:nvPr>
            <p:ph type="body" sz="quarter" idx="18" hasCustomPrompt="1"/>
          </p:nvPr>
        </p:nvSpPr>
        <p:spPr>
          <a:xfrm>
            <a:off x="6099463" y="1506538"/>
            <a:ext cx="5714711" cy="4508672"/>
          </a:xfrm>
        </p:spPr>
        <p:txBody>
          <a:bodyPr/>
          <a:lstStyle>
            <a:lvl1pPr marL="0" indent="0">
              <a:buNone/>
              <a:defRPr sz="2000" b="1"/>
            </a:lvl1pPr>
            <a:lvl2pPr marL="457200" indent="-225425">
              <a:buFont typeface="Arial" panose="020B0604020202020204" pitchFamily="34" charset="0"/>
              <a:buChar char="•"/>
              <a:defRPr sz="1800"/>
            </a:lvl2pPr>
            <a:lvl3pPr>
              <a:defRPr sz="1800"/>
            </a:lvl3pPr>
            <a:lvl4pPr>
              <a:defRPr sz="1800"/>
            </a:lvl4pPr>
            <a:lvl5pPr>
              <a:defRPr sz="1800"/>
            </a:lvl5pPr>
          </a:lstStyle>
          <a:p>
            <a:pPr lvl="0"/>
            <a:r>
              <a:rPr lang="en-US" dirty="0"/>
              <a:t>Topic Sentence (at least 20 </a:t>
            </a:r>
            <a:r>
              <a:rPr lang="en-US" dirty="0" err="1"/>
              <a:t>pt</a:t>
            </a:r>
            <a:r>
              <a:rPr lang="en-US" dirty="0"/>
              <a:t> font, bold). This should cover the main point of the nugget and draw the audience in. Feel free to include your conclusion up front!</a:t>
            </a:r>
          </a:p>
          <a:p>
            <a:pPr lvl="1"/>
            <a:r>
              <a:rPr lang="en-US" dirty="0"/>
              <a:t>Supporting Bullet #1 (at least 18 </a:t>
            </a:r>
            <a:r>
              <a:rPr lang="en-US" dirty="0" err="1"/>
              <a:t>pt</a:t>
            </a:r>
            <a:r>
              <a:rPr lang="en-US" dirty="0"/>
              <a:t> font) “State the problem”</a:t>
            </a:r>
          </a:p>
          <a:p>
            <a:pPr lvl="1"/>
            <a:r>
              <a:rPr lang="en-US" dirty="0"/>
              <a:t>Supporting Bullet #2 (at least 18 </a:t>
            </a:r>
            <a:r>
              <a:rPr lang="en-US" dirty="0" err="1"/>
              <a:t>pt</a:t>
            </a:r>
            <a:r>
              <a:rPr lang="en-US" dirty="0"/>
              <a:t> font) “What did you do” and “What did you find” (This can be separated into two bullets if space allows)</a:t>
            </a:r>
          </a:p>
          <a:p>
            <a:pPr lvl="1"/>
            <a:r>
              <a:rPr lang="en-US" dirty="0"/>
              <a:t>Final Bullet: Implications (at least 18 </a:t>
            </a:r>
            <a:r>
              <a:rPr lang="en-US" dirty="0" err="1"/>
              <a:t>pt</a:t>
            </a:r>
            <a:r>
              <a:rPr lang="en-US" dirty="0"/>
              <a:t> font) </a:t>
            </a:r>
            <a:r>
              <a:rPr lang="en-US" sz="1800" b="0" u="none" strike="noStrike" cap="none" dirty="0">
                <a:solidFill>
                  <a:schemeClr val="lt1"/>
                </a:solidFill>
                <a:latin typeface="Arial"/>
                <a:ea typeface="Arial"/>
                <a:cs typeface="Arial"/>
                <a:sym typeface="Wingdings" panose="05000000000000000000" pitchFamily="2" charset="2"/>
              </a:rPr>
              <a:t> </a:t>
            </a:r>
            <a:r>
              <a:rPr lang="en-US" dirty="0"/>
              <a:t>place into the broader context of the field and/or be forward looking.</a:t>
            </a:r>
          </a:p>
          <a:p>
            <a:pPr lvl="1"/>
            <a:endParaRPr lang="en-US" dirty="0"/>
          </a:p>
        </p:txBody>
      </p:sp>
      <p:sp>
        <p:nvSpPr>
          <p:cNvPr id="22" name="Text Placeholder 21">
            <a:extLst>
              <a:ext uri="{FF2B5EF4-FFF2-40B4-BE49-F238E27FC236}">
                <a16:creationId xmlns:a16="http://schemas.microsoft.com/office/drawing/2014/main" id="{D8A8BC02-9259-C694-89CF-FEC0254A0074}"/>
              </a:ext>
            </a:extLst>
          </p:cNvPr>
          <p:cNvSpPr>
            <a:spLocks noGrp="1"/>
          </p:cNvSpPr>
          <p:nvPr>
            <p:ph type="body" sz="quarter" idx="19" hasCustomPrompt="1"/>
          </p:nvPr>
        </p:nvSpPr>
        <p:spPr>
          <a:xfrm>
            <a:off x="404813" y="3449350"/>
            <a:ext cx="5456237" cy="447242"/>
          </a:xfrm>
        </p:spPr>
        <p:txBody>
          <a:bodyPr/>
          <a:lstStyle>
            <a:lvl1pPr marL="0" indent="0">
              <a:buNone/>
              <a:defRPr sz="1400" i="1"/>
            </a:lvl1pPr>
            <a:lvl2pPr marL="231775" indent="0">
              <a:buNone/>
              <a:defRPr sz="1400"/>
            </a:lvl2pPr>
            <a:lvl3pPr marL="457200" indent="0">
              <a:buNone/>
              <a:defRPr sz="1400"/>
            </a:lvl3pPr>
            <a:lvl4pPr marL="690563" indent="0">
              <a:buNone/>
              <a:defRPr sz="1400"/>
            </a:lvl4pPr>
            <a:lvl5pPr marL="1835150" indent="0">
              <a:buNone/>
              <a:defRPr sz="1400"/>
            </a:lvl5pPr>
          </a:lstStyle>
          <a:p>
            <a:pPr lvl="0"/>
            <a:r>
              <a:rPr lang="en-US" dirty="0"/>
              <a:t>Figure or Image Caption (14 </a:t>
            </a:r>
            <a:r>
              <a:rPr lang="en-US" dirty="0" err="1"/>
              <a:t>pt</a:t>
            </a:r>
            <a:r>
              <a:rPr lang="en-US" dirty="0"/>
              <a:t> font)</a:t>
            </a:r>
          </a:p>
        </p:txBody>
      </p:sp>
      <p:sp>
        <p:nvSpPr>
          <p:cNvPr id="24" name="Picture Placeholder 23">
            <a:extLst>
              <a:ext uri="{FF2B5EF4-FFF2-40B4-BE49-F238E27FC236}">
                <a16:creationId xmlns:a16="http://schemas.microsoft.com/office/drawing/2014/main" id="{8E6EA2FD-C889-1802-69A6-3A41F6896959}"/>
              </a:ext>
            </a:extLst>
          </p:cNvPr>
          <p:cNvSpPr>
            <a:spLocks noGrp="1"/>
          </p:cNvSpPr>
          <p:nvPr>
            <p:ph type="pic" sz="quarter" idx="20" hasCustomPrompt="1"/>
          </p:nvPr>
        </p:nvSpPr>
        <p:spPr>
          <a:xfrm>
            <a:off x="395288" y="4062701"/>
            <a:ext cx="5475287" cy="1922462"/>
          </a:xfrm>
          <a:solidFill>
            <a:srgbClr val="F26D00"/>
          </a:solidFill>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800"/>
              </a:spcAft>
              <a:buClr>
                <a:srgbClr val="F26D00"/>
              </a:buClr>
              <a:buSzPct val="110000"/>
              <a:buFont typeface="Arial"/>
              <a:buNone/>
              <a:tabLst/>
              <a:defRPr/>
            </a:pPr>
            <a:r>
              <a:rPr lang="en-US" dirty="0"/>
              <a:t>Figure or Image #2</a:t>
            </a:r>
          </a:p>
          <a:p>
            <a:endParaRPr lang="en-US" dirty="0"/>
          </a:p>
        </p:txBody>
      </p:sp>
      <p:sp>
        <p:nvSpPr>
          <p:cNvPr id="26" name="Text Placeholder 25">
            <a:extLst>
              <a:ext uri="{FF2B5EF4-FFF2-40B4-BE49-F238E27FC236}">
                <a16:creationId xmlns:a16="http://schemas.microsoft.com/office/drawing/2014/main" id="{DB30B905-F19C-35A2-D6F3-C28E30B4D530}"/>
              </a:ext>
            </a:extLst>
          </p:cNvPr>
          <p:cNvSpPr>
            <a:spLocks noGrp="1"/>
          </p:cNvSpPr>
          <p:nvPr>
            <p:ph type="body" sz="quarter" idx="21" hasCustomPrompt="1"/>
          </p:nvPr>
        </p:nvSpPr>
        <p:spPr>
          <a:xfrm>
            <a:off x="395288" y="5995989"/>
            <a:ext cx="5475576" cy="466725"/>
          </a:xfrm>
        </p:spPr>
        <p:txBody>
          <a:bodyPr/>
          <a:lstStyle>
            <a:lvl1pPr marL="0" indent="0">
              <a:buNone/>
              <a:defRPr sz="1400" i="1"/>
            </a:lvl1pPr>
            <a:lvl2pPr marL="231775" indent="0">
              <a:buNone/>
              <a:defRPr sz="1400" i="1"/>
            </a:lvl2pPr>
            <a:lvl3pPr marL="457200" indent="0">
              <a:buNone/>
              <a:defRPr sz="1400" i="1"/>
            </a:lvl3pPr>
            <a:lvl4pPr marL="690563" indent="0">
              <a:buNone/>
              <a:defRPr sz="1400" i="1"/>
            </a:lvl4pPr>
            <a:lvl5pPr marL="1835150" indent="0">
              <a:buNone/>
              <a:defRPr sz="1400" i="1"/>
            </a:lvl5pPr>
          </a:lstStyle>
          <a:p>
            <a:pPr lvl="0"/>
            <a:r>
              <a:rPr lang="en-US" dirty="0"/>
              <a:t>Figure or Image Caption (14 </a:t>
            </a:r>
            <a:r>
              <a:rPr lang="en-US" dirty="0" err="1"/>
              <a:t>pt</a:t>
            </a:r>
            <a:r>
              <a:rPr lang="en-US" dirty="0"/>
              <a:t> font)</a:t>
            </a:r>
          </a:p>
        </p:txBody>
      </p:sp>
      <p:sp>
        <p:nvSpPr>
          <p:cNvPr id="5" name="Text Placeholder 2">
            <a:extLst>
              <a:ext uri="{FF2B5EF4-FFF2-40B4-BE49-F238E27FC236}">
                <a16:creationId xmlns:a16="http://schemas.microsoft.com/office/drawing/2014/main" id="{C104736D-3417-F04B-EB3E-87F5ACA456CA}"/>
              </a:ext>
            </a:extLst>
          </p:cNvPr>
          <p:cNvSpPr>
            <a:spLocks noGrp="1"/>
          </p:cNvSpPr>
          <p:nvPr>
            <p:ph type="body" sz="quarter" idx="22" hasCustomPrompt="1"/>
          </p:nvPr>
        </p:nvSpPr>
        <p:spPr>
          <a:xfrm>
            <a:off x="6103938" y="6026150"/>
            <a:ext cx="5772150" cy="407988"/>
          </a:xfrm>
        </p:spPr>
        <p:txBody>
          <a:bodyPr anchor="ctr"/>
          <a:lstStyle>
            <a:lvl1pPr marL="0" indent="0">
              <a:buNone/>
              <a:defRPr sz="1400" i="0"/>
            </a:lvl1pPr>
            <a:lvl2pPr marL="231775" indent="0">
              <a:buNone/>
              <a:defRPr sz="1400"/>
            </a:lvl2pPr>
            <a:lvl3pPr marL="457200" indent="0">
              <a:buNone/>
              <a:defRPr sz="1400"/>
            </a:lvl3pPr>
            <a:lvl4pPr marL="690563" indent="0">
              <a:buNone/>
              <a:defRPr sz="1400"/>
            </a:lvl4pPr>
            <a:lvl5pPr marL="1835150" indent="0">
              <a:buNone/>
              <a:defRPr sz="1400"/>
            </a:lvl5pPr>
          </a:lstStyle>
          <a:p>
            <a:pPr lvl="0"/>
            <a:r>
              <a:rPr lang="en-US" dirty="0"/>
              <a:t>Article Citation: Last name(s) (Year) Journal</a:t>
            </a:r>
          </a:p>
        </p:txBody>
      </p:sp>
      <p:cxnSp>
        <p:nvCxnSpPr>
          <p:cNvPr id="2" name="Straight Connector 1">
            <a:extLst>
              <a:ext uri="{FF2B5EF4-FFF2-40B4-BE49-F238E27FC236}">
                <a16:creationId xmlns:a16="http://schemas.microsoft.com/office/drawing/2014/main" id="{C62F7204-3A37-81B1-51BF-F0518799C45A}"/>
              </a:ext>
            </a:extLst>
          </p:cNvPr>
          <p:cNvCxnSpPr>
            <a:cxnSpLocks/>
          </p:cNvCxnSpPr>
          <p:nvPr userDrawn="1"/>
        </p:nvCxnSpPr>
        <p:spPr>
          <a:xfrm>
            <a:off x="1276507" y="6426258"/>
            <a:ext cx="1057259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3578773-2BA0-E0BB-B43E-348716E82A37}"/>
              </a:ext>
            </a:extLst>
          </p:cNvPr>
          <p:cNvPicPr>
            <a:picLocks noChangeAspect="1"/>
          </p:cNvPicPr>
          <p:nvPr userDrawn="1"/>
        </p:nvPicPr>
        <p:blipFill>
          <a:blip r:embed="rId3"/>
          <a:stretch>
            <a:fillRect/>
          </a:stretch>
        </p:blipFill>
        <p:spPr>
          <a:xfrm>
            <a:off x="179270" y="6363698"/>
            <a:ext cx="1015998" cy="398431"/>
          </a:xfrm>
          <a:prstGeom prst="rect">
            <a:avLst/>
          </a:prstGeom>
        </p:spPr>
      </p:pic>
      <p:cxnSp>
        <p:nvCxnSpPr>
          <p:cNvPr id="8" name="Straight Connector 7">
            <a:extLst>
              <a:ext uri="{FF2B5EF4-FFF2-40B4-BE49-F238E27FC236}">
                <a16:creationId xmlns:a16="http://schemas.microsoft.com/office/drawing/2014/main" id="{9ACD89AC-9A1F-B96E-508C-42D2EBF31E45}"/>
              </a:ext>
            </a:extLst>
          </p:cNvPr>
          <p:cNvCxnSpPr/>
          <p:nvPr userDrawn="1"/>
        </p:nvCxnSpPr>
        <p:spPr>
          <a:xfrm>
            <a:off x="11504240" y="6580768"/>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0514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17" name="Title 5">
            <a:extLst>
              <a:ext uri="{FF2B5EF4-FFF2-40B4-BE49-F238E27FC236}">
                <a16:creationId xmlns:a16="http://schemas.microsoft.com/office/drawing/2014/main" id="{8D222AA0-DC90-5044-933D-1CA1F1F5ECFA}"/>
              </a:ext>
            </a:extLst>
          </p:cNvPr>
          <p:cNvSpPr>
            <a:spLocks noGrp="1"/>
          </p:cNvSpPr>
          <p:nvPr>
            <p:ph type="title"/>
          </p:nvPr>
        </p:nvSpPr>
        <p:spPr>
          <a:xfrm>
            <a:off x="342900" y="196573"/>
            <a:ext cx="11506200" cy="522734"/>
          </a:xfrm>
        </p:spPr>
        <p:txBody>
          <a:bodyPr anchor="b">
            <a:noAutofit/>
          </a:bodyPr>
          <a:lstStyle>
            <a:lvl1pPr>
              <a:defRPr sz="2800"/>
            </a:lvl1pPr>
          </a:lstStyle>
          <a:p>
            <a:r>
              <a:rPr lang="en-US" dirty="0"/>
              <a:t>Click to edit Master title style</a:t>
            </a:r>
          </a:p>
        </p:txBody>
      </p:sp>
      <p:sp>
        <p:nvSpPr>
          <p:cNvPr id="19" name="Text Placeholder 3">
            <a:extLst>
              <a:ext uri="{FF2B5EF4-FFF2-40B4-BE49-F238E27FC236}">
                <a16:creationId xmlns:a16="http://schemas.microsoft.com/office/drawing/2014/main" id="{03E27036-59DE-4441-AC44-F9E20B135047}"/>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a:solidFill>
                  <a:schemeClr val="bg1"/>
                </a:solidFill>
                <a:effectLst>
                  <a:outerShdw blurRad="63500" dir="5400000" algn="ctr" rotWithShape="0">
                    <a:srgbClr val="000000">
                      <a:alpha val="50000"/>
                    </a:srgbClr>
                  </a:outerShdw>
                </a:effectLst>
              </a:defRPr>
            </a:lvl1pPr>
          </a:lstStyle>
          <a:p>
            <a:pPr lvl="0"/>
            <a:r>
              <a:rPr lang="en-US" dirty="0"/>
              <a:t>Click to edit subtitle</a:t>
            </a:r>
          </a:p>
        </p:txBody>
      </p:sp>
      <p:sp>
        <p:nvSpPr>
          <p:cNvPr id="5" name="Date Placeholder 6">
            <a:extLst>
              <a:ext uri="{FF2B5EF4-FFF2-40B4-BE49-F238E27FC236}">
                <a16:creationId xmlns:a16="http://schemas.microsoft.com/office/drawing/2014/main" id="{359996A9-D1C6-2A54-7DEA-D89089F0067D}"/>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86048513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17" name="Title 5">
            <a:extLst>
              <a:ext uri="{FF2B5EF4-FFF2-40B4-BE49-F238E27FC236}">
                <a16:creationId xmlns:a16="http://schemas.microsoft.com/office/drawing/2014/main" id="{8D222AA0-DC90-5044-933D-1CA1F1F5ECFA}"/>
              </a:ext>
            </a:extLst>
          </p:cNvPr>
          <p:cNvSpPr>
            <a:spLocks noGrp="1"/>
          </p:cNvSpPr>
          <p:nvPr>
            <p:ph type="title"/>
          </p:nvPr>
        </p:nvSpPr>
        <p:spPr>
          <a:xfrm>
            <a:off x="342900" y="196573"/>
            <a:ext cx="11506200" cy="522734"/>
          </a:xfrm>
        </p:spPr>
        <p:txBody>
          <a:bodyPr anchor="b">
            <a:noAutofit/>
          </a:bodyPr>
          <a:lstStyle>
            <a:lvl1pPr>
              <a:defRPr sz="2800"/>
            </a:lvl1pPr>
          </a:lstStyle>
          <a:p>
            <a:r>
              <a:rPr lang="en-US" dirty="0"/>
              <a:t>Click to edit Master title style</a:t>
            </a:r>
          </a:p>
        </p:txBody>
      </p:sp>
      <p:sp>
        <p:nvSpPr>
          <p:cNvPr id="19" name="Text Placeholder 3">
            <a:extLst>
              <a:ext uri="{FF2B5EF4-FFF2-40B4-BE49-F238E27FC236}">
                <a16:creationId xmlns:a16="http://schemas.microsoft.com/office/drawing/2014/main" id="{03E27036-59DE-4441-AC44-F9E20B135047}"/>
              </a:ext>
            </a:extLst>
          </p:cNvPr>
          <p:cNvSpPr>
            <a:spLocks noGrp="1"/>
          </p:cNvSpPr>
          <p:nvPr>
            <p:ph type="body" sz="quarter" idx="17" hasCustomPrompt="1"/>
          </p:nvPr>
        </p:nvSpPr>
        <p:spPr>
          <a:xfrm>
            <a:off x="342899" y="719307"/>
            <a:ext cx="9944101" cy="267461"/>
          </a:xfrm>
        </p:spPr>
        <p:txBody>
          <a:bodyPr>
            <a:noAutofit/>
          </a:bodyPr>
          <a:lstStyle>
            <a:lvl1pPr marL="0" indent="0">
              <a:buNone/>
              <a:defRPr sz="1800">
                <a:solidFill>
                  <a:schemeClr val="bg1"/>
                </a:solidFill>
                <a:effectLst>
                  <a:outerShdw blurRad="63500" dir="5400000" algn="ctr" rotWithShape="0">
                    <a:srgbClr val="000000">
                      <a:alpha val="50000"/>
                    </a:srgbClr>
                  </a:outerShdw>
                </a:effectLst>
              </a:defRPr>
            </a:lvl1pPr>
          </a:lstStyle>
          <a:p>
            <a:pPr lvl="0"/>
            <a:r>
              <a:rPr lang="en-US" dirty="0"/>
              <a:t>Click to edit subtitle</a:t>
            </a:r>
          </a:p>
        </p:txBody>
      </p:sp>
      <p:sp>
        <p:nvSpPr>
          <p:cNvPr id="18" name="Content Placeholder 2">
            <a:extLst>
              <a:ext uri="{FF2B5EF4-FFF2-40B4-BE49-F238E27FC236}">
                <a16:creationId xmlns:a16="http://schemas.microsoft.com/office/drawing/2014/main" id="{8DF9D45F-5488-6345-858E-14BF1ED6BC4E}"/>
              </a:ext>
            </a:extLst>
          </p:cNvPr>
          <p:cNvSpPr>
            <a:spLocks noGrp="1"/>
          </p:cNvSpPr>
          <p:nvPr>
            <p:ph idx="18" hasCustomPrompt="1"/>
          </p:nvPr>
        </p:nvSpPr>
        <p:spPr>
          <a:xfrm>
            <a:off x="6210300" y="1494092"/>
            <a:ext cx="5638800" cy="4724400"/>
          </a:xfrm>
        </p:spPr>
        <p:txBody>
          <a:bodyPr/>
          <a:lstStyle>
            <a:lvl1pPr>
              <a:buClr>
                <a:srgbClr val="F26D00"/>
              </a:buClr>
              <a:buSzPct val="110000"/>
              <a:defRPr>
                <a:solidFill>
                  <a:schemeClr val="bg1"/>
                </a:solidFill>
              </a:defRPr>
            </a:lvl1pPr>
            <a:lvl2pPr>
              <a:buClr>
                <a:srgbClr val="F26D00"/>
              </a:buClr>
              <a:buSzPct val="110000"/>
              <a:defRPr>
                <a:solidFill>
                  <a:schemeClr val="bg1"/>
                </a:solidFill>
              </a:defRPr>
            </a:lvl2pPr>
            <a:lvl3pPr>
              <a:buClr>
                <a:srgbClr val="F26D00"/>
              </a:buClr>
              <a:buSzPct val="110000"/>
              <a:defRPr>
                <a:solidFill>
                  <a:schemeClr val="bg1"/>
                </a:solidFill>
              </a:defRPr>
            </a:lvl3pPr>
            <a:lvl4pPr>
              <a:buClr>
                <a:srgbClr val="F26D00"/>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Date Placeholder 6">
            <a:extLst>
              <a:ext uri="{FF2B5EF4-FFF2-40B4-BE49-F238E27FC236}">
                <a16:creationId xmlns:a16="http://schemas.microsoft.com/office/drawing/2014/main" id="{761CEEEF-018B-D898-6087-9B8996642E2D}"/>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139932664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oter_Only_Dark">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EEAF27-AB7D-664D-B72B-A0474FEF2348}"/>
              </a:ext>
            </a:extLst>
          </p:cNvPr>
          <p:cNvSpPr/>
          <p:nvPr userDrawn="1"/>
        </p:nvSpPr>
        <p:spPr>
          <a:xfrm>
            <a:off x="0" y="0"/>
            <a:ext cx="12192000" cy="1264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4" name="Slide Number Placeholder 3">
            <a:extLst>
              <a:ext uri="{FF2B5EF4-FFF2-40B4-BE49-F238E27FC236}">
                <a16:creationId xmlns:a16="http://schemas.microsoft.com/office/drawing/2014/main" id="{27672E51-E816-C24C-AA01-4967BF123BA1}"/>
              </a:ext>
            </a:extLst>
          </p:cNvPr>
          <p:cNvSpPr>
            <a:spLocks noGrp="1"/>
          </p:cNvSpPr>
          <p:nvPr>
            <p:ph type="sldNum" sz="quarter" idx="11"/>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5" name="Date Placeholder 6">
            <a:extLst>
              <a:ext uri="{FF2B5EF4-FFF2-40B4-BE49-F238E27FC236}">
                <a16:creationId xmlns:a16="http://schemas.microsoft.com/office/drawing/2014/main" id="{93CBDCB7-A024-F0AD-5EA2-3D014EF457AA}"/>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311018979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7A8B-295F-1045-BC2D-820C49E21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3712D-6443-0044-90D5-FCF84FAD0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00D90-6EF7-9641-9874-7DD386B13B7E}"/>
              </a:ext>
            </a:extLst>
          </p:cNvPr>
          <p:cNvSpPr>
            <a:spLocks noGrp="1"/>
          </p:cNvSpPr>
          <p:nvPr>
            <p:ph type="dt" sz="half" idx="10"/>
          </p:nvPr>
        </p:nvSpPr>
        <p:spPr/>
        <p:txBody>
          <a:bodyPr/>
          <a:lstStyle/>
          <a:p>
            <a:fld id="{A11ACB83-BFED-9343-8D3D-D0886A6516E1}" type="datetime1">
              <a:rPr lang="en-US" smtClean="0"/>
              <a:t>6/10/2024</a:t>
            </a:fld>
            <a:endParaRPr lang="en-US"/>
          </a:p>
        </p:txBody>
      </p:sp>
      <p:sp>
        <p:nvSpPr>
          <p:cNvPr id="5" name="Footer Placeholder 4">
            <a:extLst>
              <a:ext uri="{FF2B5EF4-FFF2-40B4-BE49-F238E27FC236}">
                <a16:creationId xmlns:a16="http://schemas.microsoft.com/office/drawing/2014/main" id="{168C0C66-1B93-514E-B359-C245E7A7CA27}"/>
              </a:ext>
            </a:extLst>
          </p:cNvPr>
          <p:cNvSpPr>
            <a:spLocks noGrp="1"/>
          </p:cNvSpPr>
          <p:nvPr>
            <p:ph type="ftr" sz="quarter" idx="11"/>
          </p:nvPr>
        </p:nvSpPr>
        <p:spPr/>
        <p:txBody>
          <a:bodyPr/>
          <a:lstStyle/>
          <a:p>
            <a:r>
              <a:rPr lang="en-US"/>
              <a:t>1st CGS Workshop 2020                       cgs.jhuapl.edu</a:t>
            </a:r>
          </a:p>
        </p:txBody>
      </p:sp>
      <p:sp>
        <p:nvSpPr>
          <p:cNvPr id="6" name="Slide Number Placeholder 5">
            <a:extLst>
              <a:ext uri="{FF2B5EF4-FFF2-40B4-BE49-F238E27FC236}">
                <a16:creationId xmlns:a16="http://schemas.microsoft.com/office/drawing/2014/main" id="{8CF6367B-0C03-AC48-8C94-31A8095723A4}"/>
              </a:ext>
            </a:extLst>
          </p:cNvPr>
          <p:cNvSpPr>
            <a:spLocks noGrp="1"/>
          </p:cNvSpPr>
          <p:nvPr>
            <p:ph type="sldNum" sz="quarter" idx="12"/>
          </p:nvPr>
        </p:nvSpPr>
        <p:spPr/>
        <p:txBody>
          <a:bodyPr/>
          <a:lstStyle/>
          <a:p>
            <a:fld id="{0D4DA72F-5DCF-CF40-9C43-CE5716CE4395}" type="slidenum">
              <a:rPr lang="en-US" smtClean="0"/>
              <a:t>‹#›</a:t>
            </a:fld>
            <a:endParaRPr lang="en-US"/>
          </a:p>
        </p:txBody>
      </p:sp>
    </p:spTree>
    <p:extLst>
      <p:ext uri="{BB962C8B-B14F-4D97-AF65-F5344CB8AC3E}">
        <p14:creationId xmlns:p14="http://schemas.microsoft.com/office/powerpoint/2010/main" val="302872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40304"/>
          </a:xfrm>
        </p:spPr>
        <p:txBody>
          <a:bodyPr/>
          <a:lstStyle>
            <a:lvl1pPr>
              <a:buClr>
                <a:srgbClr val="F26D00"/>
              </a:buClr>
              <a:buSzPct val="110000"/>
              <a:defRPr>
                <a:solidFill>
                  <a:schemeClr val="tx1"/>
                </a:solidFill>
              </a:defRPr>
            </a:lvl1pPr>
            <a:lvl2pPr>
              <a:buClr>
                <a:srgbClr val="F26D00"/>
              </a:buClr>
              <a:buSzPct val="110000"/>
              <a:defRPr>
                <a:solidFill>
                  <a:schemeClr val="tx1"/>
                </a:solidFill>
              </a:defRPr>
            </a:lvl2pPr>
            <a:lvl3pPr>
              <a:buClr>
                <a:srgbClr val="F26D00"/>
              </a:buClr>
              <a:buSzPct val="110000"/>
              <a:defRPr>
                <a:solidFill>
                  <a:schemeClr val="tx1"/>
                </a:solidFill>
              </a:defRPr>
            </a:lvl3pPr>
            <a:lvl4pPr>
              <a:buClr>
                <a:srgbClr val="F26D0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AC033220-7CDF-BC4F-8693-A3EABD5485CE}"/>
              </a:ext>
            </a:extLst>
          </p:cNvPr>
          <p:cNvSpPr>
            <a:spLocks noGrp="1"/>
          </p:cNvSpPr>
          <p:nvPr>
            <p:ph sz="quarter" idx="18" hasCustomPrompt="1"/>
          </p:nvPr>
        </p:nvSpPr>
        <p:spPr>
          <a:xfrm>
            <a:off x="342900" y="5602941"/>
            <a:ext cx="11506200" cy="607359"/>
          </a:xfrm>
          <a:solidFill>
            <a:srgbClr val="F26D00"/>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2" name="Date Placeholder 6">
            <a:extLst>
              <a:ext uri="{FF2B5EF4-FFF2-40B4-BE49-F238E27FC236}">
                <a16:creationId xmlns:a16="http://schemas.microsoft.com/office/drawing/2014/main" id="{2D966072-7611-4A78-3ECA-D1454E9714D5}"/>
              </a:ext>
            </a:extLst>
          </p:cNvPr>
          <p:cNvSpPr txBox="1">
            <a:spLocks/>
          </p:cNvSpPr>
          <p:nvPr userDrawn="1"/>
        </p:nvSpPr>
        <p:spPr>
          <a:xfrm>
            <a:off x="8681079" y="6567072"/>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124671866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2735"/>
            <a:ext cx="11277600" cy="342899"/>
          </a:xfrm>
        </p:spPr>
        <p:txBody>
          <a:bodyPr>
            <a:noAutofit/>
          </a:bodyPr>
          <a:lstStyle>
            <a:lvl1pPr>
              <a:defRPr sz="2800"/>
            </a:lvl1pPr>
          </a:lstStyle>
          <a:p>
            <a:r>
              <a:rPr lang="en-US" dirty="0"/>
              <a:t>Click to add title </a:t>
            </a:r>
          </a:p>
        </p:txBody>
      </p:sp>
      <p:sp>
        <p:nvSpPr>
          <p:cNvPr id="3" name="Content Placeholder 2"/>
          <p:cNvSpPr>
            <a:spLocks noGrp="1"/>
          </p:cNvSpPr>
          <p:nvPr>
            <p:ph idx="1" hasCustomPrompt="1"/>
          </p:nvPr>
        </p:nvSpPr>
        <p:spPr>
          <a:xfrm>
            <a:off x="952500" y="1485900"/>
            <a:ext cx="10287000" cy="4724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5015"/>
            <a:ext cx="11277600" cy="386085"/>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4" name="Date Placeholder 13"/>
          <p:cNvSpPr>
            <a:spLocks noGrp="1"/>
          </p:cNvSpPr>
          <p:nvPr>
            <p:ph type="dt" sz="half" idx="14"/>
          </p:nvPr>
        </p:nvSpPr>
        <p:spPr/>
        <p:txBody>
          <a:bodyPr/>
          <a:lstStyle/>
          <a:p>
            <a:fld id="{69CB82B1-D791-8341-BA6F-66E8AE004C80}" type="datetime1">
              <a:rPr lang="en-US" smtClean="0"/>
              <a:t>6/10/2024</a:t>
            </a:fld>
            <a:endParaRPr lang="en-US" dirty="0"/>
          </a:p>
        </p:txBody>
      </p:sp>
      <p:sp>
        <p:nvSpPr>
          <p:cNvPr id="15" name="Footer Placeholder 14"/>
          <p:cNvSpPr>
            <a:spLocks noGrp="1"/>
          </p:cNvSpPr>
          <p:nvPr>
            <p:ph type="ftr" sz="quarter" idx="15"/>
          </p:nvPr>
        </p:nvSpPr>
        <p:spPr/>
        <p:txBody>
          <a:bodyPr/>
          <a:lstStyle/>
          <a:p>
            <a:r>
              <a:rPr lang="en-US"/>
              <a:t>1st CGS Workshop 2020                       cgs.jhuapl.edu</a:t>
            </a:r>
            <a:endParaRPr lang="en-US" dirty="0"/>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7373420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9768-F26E-684D-A6F9-CCA4B47B3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BE198-8B4D-D74E-9335-A4279CEB47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4D4AD-69C9-E84A-9DF9-5C4A91A68849}"/>
              </a:ext>
            </a:extLst>
          </p:cNvPr>
          <p:cNvSpPr>
            <a:spLocks noGrp="1"/>
          </p:cNvSpPr>
          <p:nvPr>
            <p:ph type="dt" sz="half" idx="10"/>
          </p:nvPr>
        </p:nvSpPr>
        <p:spPr/>
        <p:txBody>
          <a:bodyPr/>
          <a:lstStyle/>
          <a:p>
            <a:fld id="{8309483D-ACB7-7049-B479-D99FEE78D916}" type="datetime1">
              <a:rPr lang="en-US" smtClean="0"/>
              <a:t>6/10/2024</a:t>
            </a:fld>
            <a:endParaRPr lang="en-US"/>
          </a:p>
        </p:txBody>
      </p:sp>
      <p:sp>
        <p:nvSpPr>
          <p:cNvPr id="5" name="Footer Placeholder 4">
            <a:extLst>
              <a:ext uri="{FF2B5EF4-FFF2-40B4-BE49-F238E27FC236}">
                <a16:creationId xmlns:a16="http://schemas.microsoft.com/office/drawing/2014/main" id="{6E1A2EF4-F1FC-A844-845B-8E801A3EEFC3}"/>
              </a:ext>
            </a:extLst>
          </p:cNvPr>
          <p:cNvSpPr>
            <a:spLocks noGrp="1"/>
          </p:cNvSpPr>
          <p:nvPr>
            <p:ph type="ftr" sz="quarter" idx="11"/>
          </p:nvPr>
        </p:nvSpPr>
        <p:spPr/>
        <p:txBody>
          <a:bodyPr/>
          <a:lstStyle/>
          <a:p>
            <a:r>
              <a:rPr lang="en-US"/>
              <a:t>1st CGS Workshop 2020                       cgs.jhuapl.edu</a:t>
            </a:r>
          </a:p>
        </p:txBody>
      </p:sp>
      <p:sp>
        <p:nvSpPr>
          <p:cNvPr id="6" name="Slide Number Placeholder 5">
            <a:extLst>
              <a:ext uri="{FF2B5EF4-FFF2-40B4-BE49-F238E27FC236}">
                <a16:creationId xmlns:a16="http://schemas.microsoft.com/office/drawing/2014/main" id="{FC48141E-FBFF-8A49-B70A-7B680A0167FD}"/>
              </a:ext>
            </a:extLst>
          </p:cNvPr>
          <p:cNvSpPr>
            <a:spLocks noGrp="1"/>
          </p:cNvSpPr>
          <p:nvPr>
            <p:ph type="sldNum" sz="quarter" idx="12"/>
          </p:nvPr>
        </p:nvSpPr>
        <p:spPr/>
        <p:txBody>
          <a:bodyPr/>
          <a:lstStyle/>
          <a:p>
            <a:fld id="{0D4DA72F-5DCF-CF40-9C43-CE5716CE4395}" type="slidenum">
              <a:rPr lang="en-US" smtClean="0"/>
              <a:t>‹#›</a:t>
            </a:fld>
            <a:endParaRPr lang="en-US"/>
          </a:p>
        </p:txBody>
      </p:sp>
    </p:spTree>
    <p:extLst>
      <p:ext uri="{BB962C8B-B14F-4D97-AF65-F5344CB8AC3E}">
        <p14:creationId xmlns:p14="http://schemas.microsoft.com/office/powerpoint/2010/main" val="291085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F26D00"/>
              </a:buClr>
              <a:buSzPct val="110000"/>
              <a:defRPr>
                <a:solidFill>
                  <a:schemeClr val="tx1"/>
                </a:solidFill>
              </a:defRPr>
            </a:lvl1pPr>
            <a:lvl2pPr>
              <a:buClr>
                <a:srgbClr val="F26D00"/>
              </a:buClr>
              <a:buSzPct val="110000"/>
              <a:defRPr>
                <a:solidFill>
                  <a:schemeClr val="tx1"/>
                </a:solidFill>
              </a:defRPr>
            </a:lvl2pPr>
            <a:lvl3pPr>
              <a:buClr>
                <a:srgbClr val="F26D00"/>
              </a:buClr>
              <a:buSzPct val="110000"/>
              <a:defRPr>
                <a:solidFill>
                  <a:schemeClr val="tx1"/>
                </a:solidFill>
              </a:defRPr>
            </a:lvl3pPr>
            <a:lvl4pPr>
              <a:buClr>
                <a:srgbClr val="F26D0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7F0EDE62-CA61-464A-91BF-A09FB87CF976}"/>
              </a:ext>
            </a:extLst>
          </p:cNvPr>
          <p:cNvSpPr>
            <a:spLocks noGrp="1"/>
          </p:cNvSpPr>
          <p:nvPr>
            <p:ph idx="18" hasCustomPrompt="1"/>
          </p:nvPr>
        </p:nvSpPr>
        <p:spPr>
          <a:xfrm>
            <a:off x="6210300" y="1485900"/>
            <a:ext cx="5638800" cy="4724400"/>
          </a:xfrm>
        </p:spPr>
        <p:txBody>
          <a:bodyPr/>
          <a:lstStyle>
            <a:lvl1pPr>
              <a:buClr>
                <a:srgbClr val="F26D00"/>
              </a:buClr>
              <a:buSzPct val="110000"/>
              <a:defRPr>
                <a:solidFill>
                  <a:schemeClr val="tx1"/>
                </a:solidFill>
              </a:defRPr>
            </a:lvl1pPr>
            <a:lvl2pPr>
              <a:buClr>
                <a:srgbClr val="F26D00"/>
              </a:buClr>
              <a:buSzPct val="110000"/>
              <a:defRPr>
                <a:solidFill>
                  <a:schemeClr val="tx1"/>
                </a:solidFill>
              </a:defRPr>
            </a:lvl2pPr>
            <a:lvl3pPr>
              <a:buClr>
                <a:srgbClr val="F26D00"/>
              </a:buClr>
              <a:buSzPct val="110000"/>
              <a:defRPr>
                <a:solidFill>
                  <a:schemeClr val="tx1"/>
                </a:solidFill>
              </a:defRPr>
            </a:lvl3pPr>
            <a:lvl4pPr>
              <a:buClr>
                <a:srgbClr val="F26D0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2" name="Date Placeholder 6">
            <a:extLst>
              <a:ext uri="{FF2B5EF4-FFF2-40B4-BE49-F238E27FC236}">
                <a16:creationId xmlns:a16="http://schemas.microsoft.com/office/drawing/2014/main" id="{F0D0B9A8-E1F7-B251-F709-88D12DC68E28}"/>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June 10, 2024</a:t>
            </a:fld>
            <a:endParaRPr lang="en-US" dirty="0"/>
          </a:p>
        </p:txBody>
      </p:sp>
    </p:spTree>
    <p:extLst>
      <p:ext uri="{BB962C8B-B14F-4D97-AF65-F5344CB8AC3E}">
        <p14:creationId xmlns:p14="http://schemas.microsoft.com/office/powerpoint/2010/main" val="18858778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40304"/>
          </a:xfrm>
        </p:spPr>
        <p:txBody>
          <a:bodyPr/>
          <a:lstStyle>
            <a:lvl1pPr>
              <a:buClr>
                <a:srgbClr val="F26D00"/>
              </a:buClr>
              <a:buSzPct val="110000"/>
              <a:defRPr>
                <a:solidFill>
                  <a:schemeClr val="tx1"/>
                </a:solidFill>
              </a:defRPr>
            </a:lvl1pPr>
            <a:lvl2pPr>
              <a:buClr>
                <a:srgbClr val="F26D00"/>
              </a:buClr>
              <a:buSzPct val="110000"/>
              <a:defRPr>
                <a:solidFill>
                  <a:schemeClr val="tx1"/>
                </a:solidFill>
              </a:defRPr>
            </a:lvl2pPr>
            <a:lvl3pPr>
              <a:buClr>
                <a:srgbClr val="F26D00"/>
              </a:buClr>
              <a:buSzPct val="110000"/>
              <a:defRPr>
                <a:solidFill>
                  <a:schemeClr val="tx1"/>
                </a:solidFill>
              </a:defRPr>
            </a:lvl3pPr>
            <a:lvl4pPr>
              <a:buClr>
                <a:srgbClr val="F26D0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lvl1pPr>
              <a:defRPr>
                <a:solidFill>
                  <a:srgbClr val="F26D00"/>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9DD17566-9DBC-764E-8F5B-3F05A9B74552}"/>
              </a:ext>
            </a:extLst>
          </p:cNvPr>
          <p:cNvSpPr>
            <a:spLocks noGrp="1"/>
          </p:cNvSpPr>
          <p:nvPr>
            <p:ph idx="19" hasCustomPrompt="1"/>
          </p:nvPr>
        </p:nvSpPr>
        <p:spPr>
          <a:xfrm>
            <a:off x="6210300" y="1485900"/>
            <a:ext cx="5638800" cy="3840304"/>
          </a:xfrm>
        </p:spPr>
        <p:txBody>
          <a:bodyPr/>
          <a:lstStyle>
            <a:lvl1pPr>
              <a:buClr>
                <a:srgbClr val="F26D00"/>
              </a:buClr>
              <a:buSzPct val="110000"/>
              <a:defRPr>
                <a:solidFill>
                  <a:schemeClr val="tx1"/>
                </a:solidFill>
              </a:defRPr>
            </a:lvl1pPr>
            <a:lvl2pPr>
              <a:buClr>
                <a:srgbClr val="F26D00"/>
              </a:buClr>
              <a:buSzPct val="110000"/>
              <a:defRPr>
                <a:solidFill>
                  <a:schemeClr val="tx1"/>
                </a:solidFill>
              </a:defRPr>
            </a:lvl2pPr>
            <a:lvl3pPr>
              <a:buClr>
                <a:srgbClr val="F26D00"/>
              </a:buClr>
              <a:buSzPct val="110000"/>
              <a:defRPr>
                <a:solidFill>
                  <a:schemeClr val="tx1"/>
                </a:solidFill>
              </a:defRPr>
            </a:lvl3pPr>
            <a:lvl4pPr>
              <a:buClr>
                <a:srgbClr val="F26D0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4">
            <a:extLst>
              <a:ext uri="{FF2B5EF4-FFF2-40B4-BE49-F238E27FC236}">
                <a16:creationId xmlns:a16="http://schemas.microsoft.com/office/drawing/2014/main" id="{2F95C5DB-C59E-D345-89F8-017CDF6357D4}"/>
              </a:ext>
            </a:extLst>
          </p:cNvPr>
          <p:cNvSpPr>
            <a:spLocks noGrp="1"/>
          </p:cNvSpPr>
          <p:nvPr>
            <p:ph sz="quarter" idx="18" hasCustomPrompt="1"/>
          </p:nvPr>
        </p:nvSpPr>
        <p:spPr>
          <a:xfrm>
            <a:off x="342900" y="5602941"/>
            <a:ext cx="11506200" cy="607359"/>
          </a:xfrm>
          <a:solidFill>
            <a:srgbClr val="F26D00"/>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4" name="Date Placeholder 6">
            <a:extLst>
              <a:ext uri="{FF2B5EF4-FFF2-40B4-BE49-F238E27FC236}">
                <a16:creationId xmlns:a16="http://schemas.microsoft.com/office/drawing/2014/main" id="{8E4553FA-1FE0-0E9C-68D0-8A84C9B3F01D}"/>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June 10, 2024</a:t>
            </a:fld>
            <a:endParaRPr lang="en-US" dirty="0"/>
          </a:p>
        </p:txBody>
      </p:sp>
    </p:spTree>
    <p:extLst>
      <p:ext uri="{BB962C8B-B14F-4D97-AF65-F5344CB8AC3E}">
        <p14:creationId xmlns:p14="http://schemas.microsoft.com/office/powerpoint/2010/main" val="33210555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F26D00"/>
              </a:buClr>
              <a:buSzPct val="110000"/>
              <a:defRPr/>
            </a:lvl1pPr>
            <a:lvl2pPr>
              <a:buClr>
                <a:srgbClr val="F26D00"/>
              </a:buClr>
              <a:buSzPct val="110000"/>
              <a:defRPr/>
            </a:lvl2pPr>
            <a:lvl3pPr>
              <a:buClr>
                <a:srgbClr val="F26D00"/>
              </a:buClr>
              <a:buSzPct val="110000"/>
              <a:defRPr/>
            </a:lvl3pPr>
            <a:lvl4pPr>
              <a:buClr>
                <a:srgbClr val="F26D0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11400251" cy="522734"/>
          </a:xfrm>
        </p:spPr>
        <p:txBody>
          <a:bodyPr anchor="b">
            <a:no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5" name="Date Placeholder 6">
            <a:extLst>
              <a:ext uri="{FF2B5EF4-FFF2-40B4-BE49-F238E27FC236}">
                <a16:creationId xmlns:a16="http://schemas.microsoft.com/office/drawing/2014/main" id="{B14FAB80-1D17-DA1C-C4A3-1A30BEB290BA}"/>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June 10, 2024</a:t>
            </a:fld>
            <a:endParaRPr lang="en-US" dirty="0"/>
          </a:p>
        </p:txBody>
      </p:sp>
    </p:spTree>
    <p:extLst>
      <p:ext uri="{BB962C8B-B14F-4D97-AF65-F5344CB8AC3E}">
        <p14:creationId xmlns:p14="http://schemas.microsoft.com/office/powerpoint/2010/main" val="159283195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F26D00"/>
              </a:buClr>
              <a:buSzPct val="110000"/>
              <a:defRPr/>
            </a:lvl1pPr>
            <a:lvl2pPr>
              <a:buClr>
                <a:srgbClr val="F26D00"/>
              </a:buClr>
              <a:buSzPct val="110000"/>
              <a:defRPr/>
            </a:lvl2pPr>
            <a:lvl3pPr>
              <a:buClr>
                <a:srgbClr val="F26D00"/>
              </a:buClr>
              <a:buSzPct val="110000"/>
              <a:defRPr/>
            </a:lvl3pPr>
            <a:lvl4pPr>
              <a:buClr>
                <a:srgbClr val="F26D0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11475407" cy="522734"/>
          </a:xfrm>
        </p:spPr>
        <p:txBody>
          <a:bodyPr anchor="b">
            <a:no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2">
            <a:extLst>
              <a:ext uri="{FF2B5EF4-FFF2-40B4-BE49-F238E27FC236}">
                <a16:creationId xmlns:a16="http://schemas.microsoft.com/office/drawing/2014/main" id="{2D0C850B-65B8-714C-A8B2-A315BE5CE112}"/>
              </a:ext>
            </a:extLst>
          </p:cNvPr>
          <p:cNvSpPr>
            <a:spLocks noGrp="1"/>
          </p:cNvSpPr>
          <p:nvPr>
            <p:ph idx="19" hasCustomPrompt="1"/>
          </p:nvPr>
        </p:nvSpPr>
        <p:spPr>
          <a:xfrm>
            <a:off x="6210300" y="1485900"/>
            <a:ext cx="5638800" cy="4724400"/>
          </a:xfrm>
        </p:spPr>
        <p:txBody>
          <a:bodyPr/>
          <a:lstStyle>
            <a:lvl1pPr>
              <a:buClr>
                <a:srgbClr val="F26D00"/>
              </a:buClr>
              <a:buSzPct val="110000"/>
              <a:defRPr/>
            </a:lvl1pPr>
            <a:lvl2pPr>
              <a:buClr>
                <a:srgbClr val="F26D00"/>
              </a:buClr>
              <a:buSzPct val="110000"/>
              <a:defRPr/>
            </a:lvl2pPr>
            <a:lvl3pPr>
              <a:buClr>
                <a:srgbClr val="F26D00"/>
              </a:buClr>
              <a:buSzPct val="110000"/>
              <a:defRPr/>
            </a:lvl3pPr>
            <a:lvl4pPr>
              <a:buClr>
                <a:srgbClr val="F26D0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Date Placeholder 6">
            <a:extLst>
              <a:ext uri="{FF2B5EF4-FFF2-40B4-BE49-F238E27FC236}">
                <a16:creationId xmlns:a16="http://schemas.microsoft.com/office/drawing/2014/main" id="{6804D7F7-F6F6-9E53-C3BB-93ED4ACB59AC}"/>
              </a:ext>
            </a:extLst>
          </p:cNvPr>
          <p:cNvSpPr txBox="1">
            <a:spLocks/>
          </p:cNvSpPr>
          <p:nvPr userDrawn="1"/>
        </p:nvSpPr>
        <p:spPr>
          <a:xfrm>
            <a:off x="8681079" y="6567072"/>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1914433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40304"/>
          </a:xfrm>
        </p:spPr>
        <p:txBody>
          <a:bodyPr/>
          <a:lstStyle>
            <a:lvl1pPr>
              <a:buClr>
                <a:srgbClr val="F26D00"/>
              </a:buClr>
              <a:buSzPct val="110000"/>
              <a:defRPr/>
            </a:lvl1pPr>
            <a:lvl2pPr>
              <a:buClr>
                <a:srgbClr val="F26D00"/>
              </a:buClr>
              <a:buSzPct val="110000"/>
              <a:defRPr/>
            </a:lvl2pPr>
            <a:lvl3pPr>
              <a:buClr>
                <a:srgbClr val="F26D00"/>
              </a:buClr>
              <a:buSzPct val="110000"/>
              <a:defRPr/>
            </a:lvl3pPr>
            <a:lvl4pPr>
              <a:buClr>
                <a:srgbClr val="F26D0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11487933" cy="522734"/>
          </a:xfrm>
        </p:spPr>
        <p:txBody>
          <a:bodyPr anchor="b">
            <a:no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9" name="Content Placeholder 4">
            <a:extLst>
              <a:ext uri="{FF2B5EF4-FFF2-40B4-BE49-F238E27FC236}">
                <a16:creationId xmlns:a16="http://schemas.microsoft.com/office/drawing/2014/main" id="{FF94C5F9-2CF6-5C46-AB28-474E46CEFBDF}"/>
              </a:ext>
            </a:extLst>
          </p:cNvPr>
          <p:cNvSpPr>
            <a:spLocks noGrp="1"/>
          </p:cNvSpPr>
          <p:nvPr>
            <p:ph sz="quarter" idx="19" hasCustomPrompt="1"/>
          </p:nvPr>
        </p:nvSpPr>
        <p:spPr>
          <a:xfrm>
            <a:off x="342900" y="5602941"/>
            <a:ext cx="11506200" cy="607359"/>
          </a:xfrm>
          <a:solidFill>
            <a:srgbClr val="F26D00"/>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5" name="Date Placeholder 6">
            <a:extLst>
              <a:ext uri="{FF2B5EF4-FFF2-40B4-BE49-F238E27FC236}">
                <a16:creationId xmlns:a16="http://schemas.microsoft.com/office/drawing/2014/main" id="{F5A28D4E-66C9-C049-364E-CBCD183BA42E}"/>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June 10, 2024</a:t>
            </a:fld>
            <a:endParaRPr lang="en-US" dirty="0"/>
          </a:p>
        </p:txBody>
      </p:sp>
    </p:spTree>
    <p:extLst>
      <p:ext uri="{BB962C8B-B14F-4D97-AF65-F5344CB8AC3E}">
        <p14:creationId xmlns:p14="http://schemas.microsoft.com/office/powerpoint/2010/main" val="19253748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40304"/>
          </a:xfrm>
        </p:spPr>
        <p:txBody>
          <a:bodyPr/>
          <a:lstStyle>
            <a:lvl1pPr>
              <a:buClr>
                <a:srgbClr val="F26D00"/>
              </a:buClr>
              <a:buSzPct val="110000"/>
              <a:defRPr/>
            </a:lvl1pPr>
            <a:lvl2pPr>
              <a:buClr>
                <a:srgbClr val="F26D00"/>
              </a:buClr>
              <a:buSzPct val="110000"/>
              <a:defRPr/>
            </a:lvl2pPr>
            <a:lvl3pPr>
              <a:buClr>
                <a:srgbClr val="F26D00"/>
              </a:buClr>
              <a:buSzPct val="110000"/>
              <a:defRPr/>
            </a:lvl3pPr>
            <a:lvl4pPr>
              <a:buClr>
                <a:srgbClr val="F26D0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F26D00"/>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11494196" cy="522734"/>
          </a:xfrm>
        </p:spPr>
        <p:txBody>
          <a:bodyPr anchor="b">
            <a:no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2">
            <a:extLst>
              <a:ext uri="{FF2B5EF4-FFF2-40B4-BE49-F238E27FC236}">
                <a16:creationId xmlns:a16="http://schemas.microsoft.com/office/drawing/2014/main" id="{2D0C850B-65B8-714C-A8B2-A315BE5CE112}"/>
              </a:ext>
            </a:extLst>
          </p:cNvPr>
          <p:cNvSpPr>
            <a:spLocks noGrp="1"/>
          </p:cNvSpPr>
          <p:nvPr>
            <p:ph idx="19" hasCustomPrompt="1"/>
          </p:nvPr>
        </p:nvSpPr>
        <p:spPr>
          <a:xfrm>
            <a:off x="6210300" y="1485900"/>
            <a:ext cx="5638800" cy="3840304"/>
          </a:xfrm>
        </p:spPr>
        <p:txBody>
          <a:bodyPr/>
          <a:lstStyle>
            <a:lvl1pPr>
              <a:buClr>
                <a:srgbClr val="F26D00"/>
              </a:buClr>
              <a:buSzPct val="110000"/>
              <a:defRPr/>
            </a:lvl1pPr>
            <a:lvl2pPr>
              <a:buClr>
                <a:srgbClr val="F26D00"/>
              </a:buClr>
              <a:buSzPct val="110000"/>
              <a:defRPr/>
            </a:lvl2pPr>
            <a:lvl3pPr>
              <a:buClr>
                <a:srgbClr val="F26D00"/>
              </a:buClr>
              <a:buSzPct val="110000"/>
              <a:defRPr/>
            </a:lvl3pPr>
            <a:lvl4pPr>
              <a:buClr>
                <a:srgbClr val="F26D0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0" name="Content Placeholder 4">
            <a:extLst>
              <a:ext uri="{FF2B5EF4-FFF2-40B4-BE49-F238E27FC236}">
                <a16:creationId xmlns:a16="http://schemas.microsoft.com/office/drawing/2014/main" id="{15FDF5DC-C8DB-7240-97B7-200B377EA33B}"/>
              </a:ext>
            </a:extLst>
          </p:cNvPr>
          <p:cNvSpPr>
            <a:spLocks noGrp="1"/>
          </p:cNvSpPr>
          <p:nvPr>
            <p:ph sz="quarter" idx="20" hasCustomPrompt="1"/>
          </p:nvPr>
        </p:nvSpPr>
        <p:spPr>
          <a:xfrm>
            <a:off x="342900" y="5602941"/>
            <a:ext cx="11506200" cy="607359"/>
          </a:xfrm>
          <a:solidFill>
            <a:srgbClr val="F26D00"/>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5" name="Date Placeholder 6">
            <a:extLst>
              <a:ext uri="{FF2B5EF4-FFF2-40B4-BE49-F238E27FC236}">
                <a16:creationId xmlns:a16="http://schemas.microsoft.com/office/drawing/2014/main" id="{C3FDFB24-3DBB-8461-BA04-F79FEE9D5CA3}"/>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June 10, 2024</a:t>
            </a:fld>
            <a:endParaRPr lang="en-US" dirty="0"/>
          </a:p>
        </p:txBody>
      </p:sp>
    </p:spTree>
    <p:extLst>
      <p:ext uri="{BB962C8B-B14F-4D97-AF65-F5344CB8AC3E}">
        <p14:creationId xmlns:p14="http://schemas.microsoft.com/office/powerpoint/2010/main" val="145907623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1485900"/>
            <a:ext cx="11506200" cy="47244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65397" y="6576427"/>
            <a:ext cx="283703" cy="151625"/>
          </a:xfrm>
          <a:prstGeom prst="rect">
            <a:avLst/>
          </a:prstGeom>
        </p:spPr>
        <p:txBody>
          <a:bodyPr vert="horz" lIns="0" tIns="0" rIns="0" bIns="0" rtlCol="0" anchor="ctr"/>
          <a:lstStyle>
            <a:lvl1pPr algn="ctr">
              <a:defRPr sz="1000" b="1">
                <a:solidFill>
                  <a:srgbClr val="F26D00"/>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504240" y="6580768"/>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0" y="320040"/>
            <a:ext cx="11494196" cy="541022"/>
          </a:xfrm>
          <a:prstGeom prst="rect">
            <a:avLst/>
          </a:prstGeom>
        </p:spPr>
        <p:txBody>
          <a:bodyPr vert="horz" lIns="0" tIns="45720" rIns="91440" bIns="45720" rtlCol="0" anchor="ctr">
            <a:noAutofit/>
          </a:bodyPr>
          <a:lstStyle/>
          <a:p>
            <a:r>
              <a:rPr lang="en-US" dirty="0"/>
              <a:t>Click to add title</a:t>
            </a:r>
          </a:p>
        </p:txBody>
      </p:sp>
      <p:cxnSp>
        <p:nvCxnSpPr>
          <p:cNvPr id="4" name="Straight Connector 3">
            <a:extLst>
              <a:ext uri="{FF2B5EF4-FFF2-40B4-BE49-F238E27FC236}">
                <a16:creationId xmlns:a16="http://schemas.microsoft.com/office/drawing/2014/main" id="{83BD028C-D5F1-C643-99AC-4DB0B4C35FB7}"/>
              </a:ext>
            </a:extLst>
          </p:cNvPr>
          <p:cNvCxnSpPr>
            <a:cxnSpLocks/>
          </p:cNvCxnSpPr>
          <p:nvPr userDrawn="1"/>
        </p:nvCxnSpPr>
        <p:spPr>
          <a:xfrm>
            <a:off x="0" y="1181100"/>
            <a:ext cx="12192000" cy="0"/>
          </a:xfrm>
          <a:prstGeom prst="line">
            <a:avLst/>
          </a:prstGeom>
          <a:ln w="12700">
            <a:solidFill>
              <a:srgbClr val="F26D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589772-B352-C649-B68C-5AD600D746D3}"/>
              </a:ext>
            </a:extLst>
          </p:cNvPr>
          <p:cNvCxnSpPr>
            <a:cxnSpLocks/>
          </p:cNvCxnSpPr>
          <p:nvPr userDrawn="1"/>
        </p:nvCxnSpPr>
        <p:spPr>
          <a:xfrm>
            <a:off x="1389413" y="6453876"/>
            <a:ext cx="10459687" cy="1"/>
          </a:xfrm>
          <a:prstGeom prst="line">
            <a:avLst/>
          </a:prstGeom>
          <a:ln w="12700">
            <a:solidFill>
              <a:srgbClr val="F26D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944E3D7-F70B-0770-602C-1949F0D58F6E}"/>
              </a:ext>
            </a:extLst>
          </p:cNvPr>
          <p:cNvPicPr>
            <a:picLocks noChangeAspect="1"/>
          </p:cNvPicPr>
          <p:nvPr userDrawn="1"/>
        </p:nvPicPr>
        <p:blipFill>
          <a:blip r:embed="rId15"/>
          <a:stretch>
            <a:fillRect/>
          </a:stretch>
        </p:blipFill>
        <p:spPr>
          <a:xfrm>
            <a:off x="180907" y="6364598"/>
            <a:ext cx="1013703" cy="397531"/>
          </a:xfrm>
          <a:prstGeom prst="rect">
            <a:avLst/>
          </a:prstGeom>
        </p:spPr>
      </p:pic>
      <p:sp>
        <p:nvSpPr>
          <p:cNvPr id="2" name="Date Placeholder 6">
            <a:extLst>
              <a:ext uri="{FF2B5EF4-FFF2-40B4-BE49-F238E27FC236}">
                <a16:creationId xmlns:a16="http://schemas.microsoft.com/office/drawing/2014/main" id="{9F1EBA40-11F0-3195-8AD6-0553460900A8}"/>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June 10, 2024</a:t>
            </a:fld>
            <a:endParaRPr lang="en-US" dirty="0"/>
          </a:p>
        </p:txBody>
      </p:sp>
    </p:spTree>
    <p:extLst>
      <p:ext uri="{BB962C8B-B14F-4D97-AF65-F5344CB8AC3E}">
        <p14:creationId xmlns:p14="http://schemas.microsoft.com/office/powerpoint/2010/main" val="1481799220"/>
      </p:ext>
    </p:extLst>
  </p:cSld>
  <p:clrMap bg1="lt1" tx1="dk1" bg2="lt2" tx2="dk2" accent1="accent1" accent2="accent2" accent3="accent3" accent4="accent4" accent5="accent5" accent6="accent6" hlink="hlink" folHlink="folHlink"/>
  <p:sldLayoutIdLst>
    <p:sldLayoutId id="2147483776" r:id="rId1"/>
    <p:sldLayoutId id="2147483786" r:id="rId2"/>
    <p:sldLayoutId id="2147483835" r:id="rId3"/>
    <p:sldLayoutId id="2147483837" r:id="rId4"/>
    <p:sldLayoutId id="2147483838" r:id="rId5"/>
    <p:sldLayoutId id="2147483823" r:id="rId6"/>
    <p:sldLayoutId id="2147483839" r:id="rId7"/>
    <p:sldLayoutId id="2147483840" r:id="rId8"/>
    <p:sldLayoutId id="2147483841" r:id="rId9"/>
    <p:sldLayoutId id="2147483815" r:id="rId10"/>
    <p:sldLayoutId id="2147483879" r:id="rId11"/>
    <p:sldLayoutId id="2147483878" r:id="rId12"/>
    <p:sldLayoutId id="2147483808" r:id="rId13"/>
  </p:sldLayoutIdLst>
  <p:hf hdr="0" ftr="0"/>
  <p:txStyles>
    <p:titleStyle>
      <a:lvl1pPr algn="l" defTabSz="914400" rtl="0" eaLnBrk="1" latinLnBrk="0" hangingPunct="1">
        <a:lnSpc>
          <a:spcPct val="100000"/>
        </a:lnSpc>
        <a:spcBef>
          <a:spcPct val="0"/>
        </a:spcBef>
        <a:buNone/>
        <a:defRPr sz="3000" b="1" kern="1200" cap="none" spc="0" baseline="0">
          <a:ln>
            <a:noFill/>
          </a:ln>
          <a:solidFill>
            <a:srgbClr val="F26D00"/>
          </a:solidFill>
          <a:effectLst/>
          <a:latin typeface="+mj-lt"/>
          <a:ea typeface="+mj-ea"/>
          <a:cs typeface="+mj-cs"/>
        </a:defRPr>
      </a:lvl1pPr>
    </p:titleStyle>
    <p:bodyStyle>
      <a:lvl1pPr marL="231775" indent="-231775" algn="l" defTabSz="914400" rtl="0" eaLnBrk="1" latinLnBrk="0" hangingPunct="1">
        <a:lnSpc>
          <a:spcPct val="90000"/>
        </a:lnSpc>
        <a:spcBef>
          <a:spcPts val="1000"/>
        </a:spcBef>
        <a:spcAft>
          <a:spcPts val="800"/>
        </a:spcAft>
        <a:buClr>
          <a:srgbClr val="F26D00"/>
        </a:buClr>
        <a:buSzPct val="110000"/>
        <a:buFont typeface="Arial"/>
        <a:buChar char="•"/>
        <a:tabLst/>
        <a:defRPr sz="2400" kern="1200">
          <a:solidFill>
            <a:schemeClr val="tx1"/>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F26D00"/>
        </a:buClr>
        <a:buSzPct val="110000"/>
        <a:buFont typeface=".AppleSystemUIFont" charset="-120"/>
        <a:buChar char="-"/>
        <a:tabLst/>
        <a:defRPr sz="1800" kern="1200">
          <a:solidFill>
            <a:schemeClr val="tx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F26D00"/>
        </a:buClr>
        <a:buSzPct val="110000"/>
        <a:buFont typeface="Wingdings" charset="2"/>
        <a:buChar char="§"/>
        <a:tabLst/>
        <a:defRPr sz="1800" kern="1200">
          <a:solidFill>
            <a:schemeClr val="tx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F26D00"/>
        </a:buClr>
        <a:buSzPct val="110000"/>
        <a:buFont typeface="Courier New" charset="0"/>
        <a:buChar char="o"/>
        <a:tabLst/>
        <a:defRPr sz="18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userDrawn="1">
          <p15:clr>
            <a:srgbClr val="F26B43"/>
          </p15:clr>
        </p15:guide>
        <p15:guide id="11" userDrawn="1">
          <p15:clr>
            <a:srgbClr val="F26B43"/>
          </p15:clr>
        </p15:guide>
        <p15:guide id="12" pos="7680" userDrawn="1">
          <p15:clr>
            <a:srgbClr val="F26B43"/>
          </p15:clr>
        </p15:guide>
        <p15:guide id="13" orient="horz" pos="3912" userDrawn="1">
          <p15:clr>
            <a:srgbClr val="F26B43"/>
          </p15:clr>
        </p15:guide>
        <p15:guide id="16" orient="horz" pos="936">
          <p15:clr>
            <a:srgbClr val="F26B43"/>
          </p15:clr>
        </p15:guide>
        <p15:guide id="17" pos="216" userDrawn="1">
          <p15:clr>
            <a:srgbClr val="F26B43"/>
          </p15:clr>
        </p15:guide>
        <p15:guide id="18" pos="7464" userDrawn="1">
          <p15:clr>
            <a:srgbClr val="F26B43"/>
          </p15:clr>
        </p15:guide>
        <p15:guide id="19" pos="6480" userDrawn="1">
          <p15:clr>
            <a:srgbClr val="F26B43"/>
          </p15:clr>
        </p15:guide>
        <p15:guide id="22" orient="horz" pos="744" userDrawn="1">
          <p15:clr>
            <a:srgbClr val="F26B43"/>
          </p15:clr>
        </p15:guide>
        <p15:guide id="23" orient="horz" pos="4200" userDrawn="1">
          <p15:clr>
            <a:srgbClr val="F26B43"/>
          </p15:clr>
        </p15:guide>
        <p15:guide id="25" pos="3840" userDrawn="1">
          <p15:clr>
            <a:srgbClr val="F26B43"/>
          </p15:clr>
        </p15:guide>
        <p15:guide id="26" pos="3768" userDrawn="1">
          <p15:clr>
            <a:srgbClr val="F26B43"/>
          </p15:clr>
        </p15:guide>
        <p15:guide id="27" pos="3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1485900"/>
            <a:ext cx="11506200" cy="47244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65397" y="6576427"/>
            <a:ext cx="283703" cy="151625"/>
          </a:xfrm>
          <a:prstGeom prst="rect">
            <a:avLst/>
          </a:prstGeom>
        </p:spPr>
        <p:txBody>
          <a:bodyPr vert="horz" lIns="0" tIns="0" rIns="0" bIns="0" rtlCol="0" anchor="ctr"/>
          <a:lstStyle>
            <a:lvl1pPr algn="ctr">
              <a:defRPr sz="1000" b="1">
                <a:solidFill>
                  <a:srgbClr val="F26D00"/>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504240" y="6580768"/>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0" y="320040"/>
            <a:ext cx="11506200" cy="541022"/>
          </a:xfrm>
          <a:prstGeom prst="rect">
            <a:avLst/>
          </a:prstGeom>
        </p:spPr>
        <p:txBody>
          <a:bodyPr vert="horz" lIns="0" tIns="0" rIns="91440" bIns="0" rtlCol="0" anchor="ctr">
            <a:noAutofit/>
          </a:bodyPr>
          <a:lstStyle/>
          <a:p>
            <a:r>
              <a:rPr lang="en-US" dirty="0"/>
              <a:t>Click to add title</a:t>
            </a:r>
          </a:p>
        </p:txBody>
      </p:sp>
      <p:cxnSp>
        <p:nvCxnSpPr>
          <p:cNvPr id="16" name="Straight Connector 15">
            <a:extLst>
              <a:ext uri="{FF2B5EF4-FFF2-40B4-BE49-F238E27FC236}">
                <a16:creationId xmlns:a16="http://schemas.microsoft.com/office/drawing/2014/main" id="{F8E57244-87A0-8B4B-88E2-F05364CEA8FB}"/>
              </a:ext>
            </a:extLst>
          </p:cNvPr>
          <p:cNvCxnSpPr>
            <a:cxnSpLocks/>
          </p:cNvCxnSpPr>
          <p:nvPr userDrawn="1"/>
        </p:nvCxnSpPr>
        <p:spPr>
          <a:xfrm>
            <a:off x="1276507" y="6426258"/>
            <a:ext cx="1057259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3E42EA-0B02-D140-B92D-A592F2D59689}"/>
              </a:ext>
            </a:extLst>
          </p:cNvPr>
          <p:cNvCxnSpPr>
            <a:cxnSpLocks/>
          </p:cNvCxnSpPr>
          <p:nvPr userDrawn="1"/>
        </p:nvCxnSpPr>
        <p:spPr>
          <a:xfrm>
            <a:off x="0" y="1181100"/>
            <a:ext cx="12192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F318D7E-8175-2A02-5202-3C57DF76236F}"/>
              </a:ext>
            </a:extLst>
          </p:cNvPr>
          <p:cNvPicPr>
            <a:picLocks noChangeAspect="1"/>
          </p:cNvPicPr>
          <p:nvPr userDrawn="1"/>
        </p:nvPicPr>
        <p:blipFill>
          <a:blip r:embed="rId20"/>
          <a:stretch>
            <a:fillRect/>
          </a:stretch>
        </p:blipFill>
        <p:spPr>
          <a:xfrm>
            <a:off x="179270" y="6363698"/>
            <a:ext cx="1015998" cy="398431"/>
          </a:xfrm>
          <a:prstGeom prst="rect">
            <a:avLst/>
          </a:prstGeom>
        </p:spPr>
      </p:pic>
      <p:sp>
        <p:nvSpPr>
          <p:cNvPr id="2" name="Date Placeholder 6">
            <a:extLst>
              <a:ext uri="{FF2B5EF4-FFF2-40B4-BE49-F238E27FC236}">
                <a16:creationId xmlns:a16="http://schemas.microsoft.com/office/drawing/2014/main" id="{EA61C2CD-DE15-C4B9-5622-D5C526F2DDAA}"/>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June 10, 2024</a:t>
            </a:fld>
            <a:endParaRPr lang="en-US" dirty="0"/>
          </a:p>
        </p:txBody>
      </p:sp>
    </p:spTree>
    <p:extLst>
      <p:ext uri="{BB962C8B-B14F-4D97-AF65-F5344CB8AC3E}">
        <p14:creationId xmlns:p14="http://schemas.microsoft.com/office/powerpoint/2010/main" val="273602944"/>
      </p:ext>
    </p:extLst>
  </p:cSld>
  <p:clrMap bg1="lt1" tx1="dk1" bg2="lt2" tx2="dk2" accent1="accent1" accent2="accent2" accent3="accent3" accent4="accent4" accent5="accent5" accent6="accent6" hlink="hlink" folHlink="folHlink"/>
  <p:sldLayoutIdLst>
    <p:sldLayoutId id="2147483858" r:id="rId1"/>
    <p:sldLayoutId id="2147483873" r:id="rId2"/>
    <p:sldLayoutId id="2147483869" r:id="rId3"/>
    <p:sldLayoutId id="2147483865" r:id="rId4"/>
    <p:sldLayoutId id="2147483859" r:id="rId5"/>
    <p:sldLayoutId id="2147483860" r:id="rId6"/>
    <p:sldLayoutId id="2147483872" r:id="rId7"/>
    <p:sldLayoutId id="2147483861" r:id="rId8"/>
    <p:sldLayoutId id="2147483870" r:id="rId9"/>
    <p:sldLayoutId id="2147483871" r:id="rId10"/>
    <p:sldLayoutId id="2147483880" r:id="rId11"/>
    <p:sldLayoutId id="2147483881" r:id="rId12"/>
    <p:sldLayoutId id="2147483862" r:id="rId13"/>
    <p:sldLayoutId id="2147483863" r:id="rId14"/>
    <p:sldLayoutId id="2147483864" r:id="rId15"/>
    <p:sldLayoutId id="2147483883" r:id="rId16"/>
    <p:sldLayoutId id="2147483884" r:id="rId17"/>
    <p:sldLayoutId id="2147483885" r:id="rId18"/>
  </p:sldLayoutIdLst>
  <p:hf hdr="0" ftr="0"/>
  <p:txStyles>
    <p:titleStyle>
      <a:lvl1pPr algn="l" defTabSz="914400" rtl="0" eaLnBrk="1" latinLnBrk="0" hangingPunct="1">
        <a:lnSpc>
          <a:spcPct val="100000"/>
        </a:lnSpc>
        <a:spcBef>
          <a:spcPct val="0"/>
        </a:spcBef>
        <a:buNone/>
        <a:defRPr sz="3000" b="1" kern="1200" baseline="0">
          <a:solidFill>
            <a:schemeClr val="bg1"/>
          </a:solidFill>
          <a:effectLst>
            <a:outerShdw blurRad="63500" dir="5400000" algn="ctr" rotWithShape="0">
              <a:srgbClr val="000000">
                <a:alpha val="50000"/>
              </a:srgbClr>
            </a:outerShdw>
          </a:effectLst>
          <a:latin typeface="+mj-lt"/>
          <a:ea typeface="+mj-ea"/>
          <a:cs typeface="+mj-cs"/>
        </a:defRPr>
      </a:lvl1pPr>
    </p:titleStyle>
    <p:bodyStyle>
      <a:lvl1pPr marL="231775" indent="-231775" algn="l" defTabSz="914400" rtl="0" eaLnBrk="1" latinLnBrk="0" hangingPunct="1">
        <a:lnSpc>
          <a:spcPct val="90000"/>
        </a:lnSpc>
        <a:spcBef>
          <a:spcPts val="1000"/>
        </a:spcBef>
        <a:spcAft>
          <a:spcPts val="800"/>
        </a:spcAft>
        <a:buClr>
          <a:srgbClr val="F26D00"/>
        </a:buClr>
        <a:buSzPct val="110000"/>
        <a:buFont typeface="Arial"/>
        <a:buChar char="•"/>
        <a:tabLst/>
        <a:defRPr sz="2400" kern="1200">
          <a:solidFill>
            <a:schemeClr val="bg1"/>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F26D00"/>
        </a:buClr>
        <a:buSzPct val="110000"/>
        <a:buFont typeface=".AppleSystemUIFont" charset="-120"/>
        <a:buChar char="-"/>
        <a:tabLst/>
        <a:defRPr sz="1800" kern="1200">
          <a:solidFill>
            <a:schemeClr val="bg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F26D00"/>
        </a:buClr>
        <a:buSzPct val="110000"/>
        <a:buFont typeface="Wingdings" charset="2"/>
        <a:buChar char="§"/>
        <a:tabLst/>
        <a:defRPr sz="1800" kern="1200">
          <a:solidFill>
            <a:schemeClr val="bg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F26D00"/>
        </a:buClr>
        <a:buSzPct val="110000"/>
        <a:buFont typeface="Courier New" charset="0"/>
        <a:buChar char="o"/>
        <a:tabLst/>
        <a:defRPr sz="1800" kern="1200">
          <a:solidFill>
            <a:schemeClr val="bg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15:clr>
            <a:srgbClr val="F26B43"/>
          </p15:clr>
        </p15:guide>
        <p15:guide id="11">
          <p15:clr>
            <a:srgbClr val="F26B43"/>
          </p15:clr>
        </p15:guide>
        <p15:guide id="12" pos="7680">
          <p15:clr>
            <a:srgbClr val="F26B43"/>
          </p15:clr>
        </p15:guide>
        <p15:guide id="13" orient="horz" pos="3912">
          <p15:clr>
            <a:srgbClr val="F26B43"/>
          </p15:clr>
        </p15:guide>
        <p15:guide id="16" orient="horz" pos="936">
          <p15:clr>
            <a:srgbClr val="F26B43"/>
          </p15:clr>
        </p15:guide>
        <p15:guide id="17" pos="216">
          <p15:clr>
            <a:srgbClr val="F26B43"/>
          </p15:clr>
        </p15:guide>
        <p15:guide id="18" pos="7464">
          <p15:clr>
            <a:srgbClr val="F26B43"/>
          </p15:clr>
        </p15:guide>
        <p15:guide id="19" pos="6480">
          <p15:clr>
            <a:srgbClr val="F26B43"/>
          </p15:clr>
        </p15:guide>
        <p15:guide id="22" orient="horz" pos="744">
          <p15:clr>
            <a:srgbClr val="F26B43"/>
          </p15:clr>
        </p15:guide>
        <p15:guide id="23" orient="horz" pos="4200">
          <p15:clr>
            <a:srgbClr val="F26B43"/>
          </p15:clr>
        </p15:guide>
        <p15:guide id="25" pos="3840">
          <p15:clr>
            <a:srgbClr val="F26B43"/>
          </p15:clr>
        </p15:guide>
        <p15:guide id="26" pos="3768">
          <p15:clr>
            <a:srgbClr val="F26B43"/>
          </p15:clr>
        </p15:guide>
        <p15:guide id="27" pos="3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01F20E2-1953-954C-AADC-E6C4F6955B3F}"/>
              </a:ext>
            </a:extLst>
          </p:cNvPr>
          <p:cNvSpPr>
            <a:spLocks noGrp="1"/>
          </p:cNvSpPr>
          <p:nvPr>
            <p:ph type="body" sz="quarter" idx="27"/>
          </p:nvPr>
        </p:nvSpPr>
        <p:spPr>
          <a:xfrm>
            <a:off x="704850" y="5327650"/>
            <a:ext cx="4886325" cy="1384995"/>
          </a:xfrm>
        </p:spPr>
        <p:txBody>
          <a:bodyPr/>
          <a:lstStyle/>
          <a:p>
            <a:r>
              <a:rPr lang="en-US" dirty="0"/>
              <a:t>Tristen D. Wanner</a:t>
            </a:r>
            <a:br>
              <a:rPr lang="en-US" dirty="0"/>
            </a:br>
            <a:r>
              <a:rPr lang="en-US" dirty="0"/>
              <a:t>Graduate Research Assistant</a:t>
            </a:r>
          </a:p>
          <a:p>
            <a:r>
              <a:rPr lang="en-US" dirty="0"/>
              <a:t>Virginia Tech. SuperDARN Lab</a:t>
            </a:r>
          </a:p>
          <a:p>
            <a:r>
              <a:rPr lang="en-US" dirty="0"/>
              <a:t>wtristen@vt.edu</a:t>
            </a:r>
          </a:p>
        </p:txBody>
      </p:sp>
      <p:sp>
        <p:nvSpPr>
          <p:cNvPr id="4" name="Title 3">
            <a:extLst>
              <a:ext uri="{FF2B5EF4-FFF2-40B4-BE49-F238E27FC236}">
                <a16:creationId xmlns:a16="http://schemas.microsoft.com/office/drawing/2014/main" id="{43FB9558-125D-4F4F-8C6C-74DF7CA4FB83}"/>
              </a:ext>
            </a:extLst>
          </p:cNvPr>
          <p:cNvSpPr>
            <a:spLocks noGrp="1"/>
          </p:cNvSpPr>
          <p:nvPr>
            <p:ph type="ctrTitle"/>
          </p:nvPr>
        </p:nvSpPr>
        <p:spPr>
          <a:xfrm>
            <a:off x="705632" y="1987729"/>
            <a:ext cx="4854368" cy="1667663"/>
          </a:xfrm>
        </p:spPr>
        <p:txBody>
          <a:bodyPr>
            <a:noAutofit/>
          </a:bodyPr>
          <a:lstStyle/>
          <a:p>
            <a:r>
              <a:rPr lang="en-US" dirty="0"/>
              <a:t>Space Weather Modeling &amp; CGS Intro</a:t>
            </a:r>
          </a:p>
        </p:txBody>
      </p:sp>
      <p:sp>
        <p:nvSpPr>
          <p:cNvPr id="5" name="Text Placeholder 4">
            <a:extLst>
              <a:ext uri="{FF2B5EF4-FFF2-40B4-BE49-F238E27FC236}">
                <a16:creationId xmlns:a16="http://schemas.microsoft.com/office/drawing/2014/main" id="{F91AFBFA-6279-EC42-B18F-7978005F29CE}"/>
              </a:ext>
            </a:extLst>
          </p:cNvPr>
          <p:cNvSpPr>
            <a:spLocks noGrp="1"/>
          </p:cNvSpPr>
          <p:nvPr>
            <p:ph type="body" sz="quarter" idx="26"/>
          </p:nvPr>
        </p:nvSpPr>
        <p:spPr>
          <a:xfrm>
            <a:off x="705631" y="3799495"/>
            <a:ext cx="4854368" cy="706464"/>
          </a:xfrm>
        </p:spPr>
        <p:txBody>
          <a:bodyPr/>
          <a:lstStyle/>
          <a:p>
            <a:r>
              <a:rPr lang="en-US" dirty="0"/>
              <a:t>June 7</a:t>
            </a:r>
            <a:r>
              <a:rPr lang="en-US" baseline="30000" dirty="0"/>
              <a:t>th</a:t>
            </a:r>
            <a:r>
              <a:rPr lang="en-US" dirty="0"/>
              <a:t>, 2024</a:t>
            </a:r>
          </a:p>
        </p:txBody>
      </p:sp>
      <p:sp>
        <p:nvSpPr>
          <p:cNvPr id="10" name="Text Placeholder 3">
            <a:extLst>
              <a:ext uri="{FF2B5EF4-FFF2-40B4-BE49-F238E27FC236}">
                <a16:creationId xmlns:a16="http://schemas.microsoft.com/office/drawing/2014/main" id="{7FD43A0D-4C36-9D4E-83C8-9AD60061A643}"/>
              </a:ext>
            </a:extLst>
          </p:cNvPr>
          <p:cNvSpPr txBox="1">
            <a:spLocks/>
          </p:cNvSpPr>
          <p:nvPr/>
        </p:nvSpPr>
        <p:spPr>
          <a:xfrm>
            <a:off x="685799" y="4393321"/>
            <a:ext cx="3921370" cy="1333500"/>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kern="1200">
                <a:solidFill>
                  <a:schemeClr val="accent5">
                    <a:lumMod val="50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accent5">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accent5">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accent5">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200"/>
              </a:spcBef>
              <a:buNone/>
            </a:pPr>
            <a:endParaRPr lang="en-US" dirty="0">
              <a:solidFill>
                <a:schemeClr val="bg1"/>
              </a:solidFill>
            </a:endParaRPr>
          </a:p>
        </p:txBody>
      </p:sp>
      <p:sp>
        <p:nvSpPr>
          <p:cNvPr id="6" name="Rectangle 5">
            <a:extLst>
              <a:ext uri="{FF2B5EF4-FFF2-40B4-BE49-F238E27FC236}">
                <a16:creationId xmlns:a16="http://schemas.microsoft.com/office/drawing/2014/main" id="{7097DA2B-8455-8232-45A8-36A8D29C6783}"/>
              </a:ext>
            </a:extLst>
          </p:cNvPr>
          <p:cNvSpPr/>
          <p:nvPr/>
        </p:nvSpPr>
        <p:spPr>
          <a:xfrm>
            <a:off x="7718979" y="2383416"/>
            <a:ext cx="3591339" cy="2944234"/>
          </a:xfrm>
          <a:prstGeom prst="rect">
            <a:avLst/>
          </a:prstGeom>
          <a:solidFill>
            <a:srgbClr val="000615">
              <a:alpha val="74902"/>
            </a:srgbClr>
          </a:solidFill>
          <a:ln>
            <a:noFill/>
          </a:ln>
          <a:effectLst>
            <a:outerShdw blurRad="50800" dist="2413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b="1" dirty="0">
                <a:solidFill>
                  <a:schemeClr val="accent5">
                    <a:lumMod val="40000"/>
                    <a:lumOff val="60000"/>
                  </a:schemeClr>
                </a:solidFill>
                <a:latin typeface="Calibri" panose="020F0502020204030204"/>
              </a:rPr>
              <a:t>An Adapted Presentation Originally given on/by:</a:t>
            </a:r>
          </a:p>
          <a:p>
            <a:pPr algn="ctr"/>
            <a:endParaRPr lang="en-US" sz="2000" b="1" dirty="0">
              <a:solidFill>
                <a:schemeClr val="accent5">
                  <a:lumMod val="40000"/>
                  <a:lumOff val="60000"/>
                </a:schemeClr>
              </a:solidFill>
              <a:latin typeface="Calibri" panose="020F0502020204030204"/>
            </a:endParaRPr>
          </a:p>
          <a:p>
            <a:pPr algn="ctr"/>
            <a:r>
              <a:rPr lang="en-US" sz="2000" dirty="0">
                <a:solidFill>
                  <a:schemeClr val="accent5">
                    <a:lumMod val="40000"/>
                    <a:lumOff val="60000"/>
                  </a:schemeClr>
                </a:solidFill>
                <a:latin typeface="Calibri" panose="020F0502020204030204"/>
              </a:rPr>
              <a:t>9-10 November 2020</a:t>
            </a:r>
          </a:p>
          <a:p>
            <a:pPr algn="ctr"/>
            <a:r>
              <a:rPr lang="en-US" sz="2000" u="sng" dirty="0">
                <a:solidFill>
                  <a:schemeClr val="accent5">
                    <a:lumMod val="40000"/>
                    <a:lumOff val="60000"/>
                  </a:schemeClr>
                </a:solidFill>
                <a:latin typeface="Calibri" panose="020F0502020204030204"/>
              </a:rPr>
              <a:t>cgs.jhuapl.edu/workshop</a:t>
            </a:r>
          </a:p>
          <a:p>
            <a:pPr algn="ctr"/>
            <a:r>
              <a:rPr lang="en-US" sz="2000" dirty="0">
                <a:solidFill>
                  <a:schemeClr val="accent5">
                    <a:lumMod val="40000"/>
                    <a:lumOff val="60000"/>
                  </a:schemeClr>
                </a:solidFill>
                <a:latin typeface="Calibri" panose="020F0502020204030204"/>
              </a:rPr>
              <a:t>-</a:t>
            </a:r>
            <a:r>
              <a:rPr lang="en-US" sz="2000" b="1" dirty="0">
                <a:solidFill>
                  <a:schemeClr val="accent5">
                    <a:lumMod val="40000"/>
                    <a:lumOff val="60000"/>
                  </a:schemeClr>
                </a:solidFill>
                <a:latin typeface="Calibri" panose="020F0502020204030204"/>
              </a:rPr>
              <a:t>Slava Merkin (PI of CGS), JHU/APL</a:t>
            </a:r>
            <a:endParaRPr lang="en-US" sz="2000" b="1" u="sng" dirty="0">
              <a:solidFill>
                <a:schemeClr val="accent5">
                  <a:lumMod val="40000"/>
                  <a:lumOff val="60000"/>
                </a:schemeClr>
              </a:solidFill>
              <a:latin typeface="Calibri" panose="020F0502020204030204"/>
            </a:endParaRPr>
          </a:p>
          <a:p>
            <a:pPr algn="ctr"/>
            <a:endParaRPr lang="en-US" sz="2000" u="sng" dirty="0">
              <a:solidFill>
                <a:schemeClr val="accent5">
                  <a:lumMod val="40000"/>
                  <a:lumOff val="60000"/>
                </a:schemeClr>
              </a:solidFill>
              <a:latin typeface="Calibri" panose="020F0502020204030204"/>
            </a:endParaRPr>
          </a:p>
        </p:txBody>
      </p:sp>
    </p:spTree>
    <p:extLst>
      <p:ext uri="{BB962C8B-B14F-4D97-AF65-F5344CB8AC3E}">
        <p14:creationId xmlns:p14="http://schemas.microsoft.com/office/powerpoint/2010/main" val="133405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820A-9900-F7B2-21D8-04312D83171E}"/>
              </a:ext>
            </a:extLst>
          </p:cNvPr>
          <p:cNvSpPr>
            <a:spLocks noGrp="1"/>
          </p:cNvSpPr>
          <p:nvPr>
            <p:ph type="sldNum" sz="quarter" idx="11"/>
          </p:nvPr>
        </p:nvSpPr>
        <p:spPr/>
        <p:txBody>
          <a:bodyPr/>
          <a:lstStyle/>
          <a:p>
            <a:fld id="{4EBCDCBD-78E1-0D41-A999-31B5EBF8E02C}" type="slidenum">
              <a:rPr lang="en-US" smtClean="0"/>
              <a:pPr/>
              <a:t>10</a:t>
            </a:fld>
            <a:endParaRPr lang="en-US" dirty="0"/>
          </a:p>
        </p:txBody>
      </p:sp>
      <p:sp>
        <p:nvSpPr>
          <p:cNvPr id="6" name="Date Placeholder 5">
            <a:extLst>
              <a:ext uri="{FF2B5EF4-FFF2-40B4-BE49-F238E27FC236}">
                <a16:creationId xmlns:a16="http://schemas.microsoft.com/office/drawing/2014/main" id="{C3006554-0D15-D173-8A62-1B4B953025C3}"/>
              </a:ext>
            </a:extLst>
          </p:cNvPr>
          <p:cNvSpPr>
            <a:spLocks noGrp="1"/>
          </p:cNvSpPr>
          <p:nvPr>
            <p:ph type="dt" sz="half" idx="2"/>
          </p:nvPr>
        </p:nvSpPr>
        <p:spPr/>
        <p:txBody>
          <a:bodyPr/>
          <a:lstStyle/>
          <a:p>
            <a:fld id="{5EF15F05-1471-4947-B44B-4928A1E39F88}" type="datetime4">
              <a:rPr lang="en-US" smtClean="0"/>
              <a:pPr/>
              <a:t>June 10, 2024</a:t>
            </a:fld>
            <a:endParaRPr lang="en-US" dirty="0"/>
          </a:p>
        </p:txBody>
      </p:sp>
      <p:sp>
        <p:nvSpPr>
          <p:cNvPr id="9" name="Title 6">
            <a:extLst>
              <a:ext uri="{FF2B5EF4-FFF2-40B4-BE49-F238E27FC236}">
                <a16:creationId xmlns:a16="http://schemas.microsoft.com/office/drawing/2014/main" id="{97CDF7D7-799A-58F3-E574-39E528ABB347}"/>
              </a:ext>
            </a:extLst>
          </p:cNvPr>
          <p:cNvSpPr>
            <a:spLocks noGrp="1"/>
          </p:cNvSpPr>
          <p:nvPr>
            <p:ph type="title"/>
          </p:nvPr>
        </p:nvSpPr>
        <p:spPr>
          <a:xfrm>
            <a:off x="342899" y="320040"/>
            <a:ext cx="11506201" cy="541022"/>
          </a:xfrm>
        </p:spPr>
        <p:txBody>
          <a:bodyPr/>
          <a:lstStyle/>
          <a:p>
            <a:r>
              <a:rPr lang="en-US" dirty="0"/>
              <a:t>There are so many variables and questions yet to be answered:</a:t>
            </a:r>
          </a:p>
        </p:txBody>
      </p:sp>
      <p:sp>
        <p:nvSpPr>
          <p:cNvPr id="2" name="Text Placeholder 8">
            <a:extLst>
              <a:ext uri="{FF2B5EF4-FFF2-40B4-BE49-F238E27FC236}">
                <a16:creationId xmlns:a16="http://schemas.microsoft.com/office/drawing/2014/main" id="{90FFEBE2-F78F-F14D-3E3F-14A694BD5694}"/>
              </a:ext>
            </a:extLst>
          </p:cNvPr>
          <p:cNvSpPr txBox="1">
            <a:spLocks/>
          </p:cNvSpPr>
          <p:nvPr/>
        </p:nvSpPr>
        <p:spPr>
          <a:xfrm>
            <a:off x="6099463" y="1506538"/>
            <a:ext cx="5714711" cy="4508672"/>
          </a:xfrm>
          <a:prstGeom prst="rect">
            <a:avLst/>
          </a:prstGeom>
        </p:spPr>
        <p:txBody>
          <a:bodyPr/>
          <a:lstStyle>
            <a:lvl1pPr marL="231775" indent="-231775" algn="l" defTabSz="914400" rtl="0" eaLnBrk="1" latinLnBrk="0" hangingPunct="1">
              <a:lnSpc>
                <a:spcPct val="90000"/>
              </a:lnSpc>
              <a:spcBef>
                <a:spcPts val="1000"/>
              </a:spcBef>
              <a:spcAft>
                <a:spcPts val="800"/>
              </a:spcAft>
              <a:buClr>
                <a:srgbClr val="F26D00"/>
              </a:buClr>
              <a:buSzPct val="110000"/>
              <a:buFont typeface="Arial"/>
              <a:buChar char="•"/>
              <a:tabLst/>
              <a:defRPr sz="2400" kern="1200">
                <a:solidFill>
                  <a:schemeClr val="bg1"/>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F26D00"/>
              </a:buClr>
              <a:buSzPct val="110000"/>
              <a:buFont typeface=".AppleSystemUIFont" charset="-120"/>
              <a:buChar char="-"/>
              <a:tabLst/>
              <a:defRPr sz="1800" kern="1200">
                <a:solidFill>
                  <a:schemeClr val="bg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F26D00"/>
              </a:buClr>
              <a:buSzPct val="110000"/>
              <a:buFont typeface="Wingdings" charset="2"/>
              <a:buChar char="§"/>
              <a:tabLst/>
              <a:defRPr sz="1800" kern="1200">
                <a:solidFill>
                  <a:schemeClr val="bg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F26D00"/>
              </a:buClr>
              <a:buSzPct val="110000"/>
              <a:buFont typeface="Courier New" charset="0"/>
              <a:buChar char="o"/>
              <a:tabLst/>
              <a:defRPr sz="1800" kern="1200">
                <a:solidFill>
                  <a:schemeClr val="bg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Science Themes:</a:t>
            </a:r>
          </a:p>
          <a:p>
            <a:pPr lvl="1"/>
            <a:r>
              <a:rPr lang="en-US" dirty="0"/>
              <a:t>Multiscale plasma sheet transport, ring current build-up, and their global impacts throughout storm-time geospace</a:t>
            </a:r>
          </a:p>
          <a:p>
            <a:pPr lvl="1"/>
            <a:endParaRPr lang="en-US" dirty="0"/>
          </a:p>
          <a:p>
            <a:pPr lvl="1"/>
            <a:r>
              <a:rPr lang="en-US" dirty="0"/>
              <a:t>Storm-time mesoscale ionospheric structure and global geospace mass circulation</a:t>
            </a:r>
          </a:p>
          <a:p>
            <a:pPr lvl="1"/>
            <a:endParaRPr lang="en-US" dirty="0"/>
          </a:p>
          <a:p>
            <a:pPr lvl="1"/>
            <a:r>
              <a:rPr lang="en-US" dirty="0"/>
              <a:t>Lower atmosphere-ionosphere-magnetosphere coupling at different scales</a:t>
            </a:r>
          </a:p>
          <a:p>
            <a:endParaRPr lang="en-US" dirty="0"/>
          </a:p>
        </p:txBody>
      </p:sp>
      <p:sp>
        <p:nvSpPr>
          <p:cNvPr id="4" name="Speech Bubble: Rectangle 3">
            <a:extLst>
              <a:ext uri="{FF2B5EF4-FFF2-40B4-BE49-F238E27FC236}">
                <a16:creationId xmlns:a16="http://schemas.microsoft.com/office/drawing/2014/main" id="{3C564BBE-ADD5-E590-B877-66F433489A64}"/>
              </a:ext>
            </a:extLst>
          </p:cNvPr>
          <p:cNvSpPr/>
          <p:nvPr/>
        </p:nvSpPr>
        <p:spPr>
          <a:xfrm flipH="1">
            <a:off x="667657" y="1882426"/>
            <a:ext cx="5065486" cy="3502374"/>
          </a:xfrm>
          <a:prstGeom prst="wedgeRectCallout">
            <a:avLst>
              <a:gd name="adj1" fmla="val -62577"/>
              <a:gd name="adj2" fmla="val -41985"/>
            </a:avLst>
          </a:prstGeom>
          <a:solidFill>
            <a:srgbClr val="F26D00">
              <a:alpha val="96000"/>
            </a:srgbClr>
          </a:solidFill>
          <a:ln>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r>
              <a:rPr lang="en-US" dirty="0"/>
              <a:t>How is plasma and electromagnetic energy transported through the plasma sheet to the ring current at different spatiotemporal scales?</a:t>
            </a:r>
          </a:p>
          <a:p>
            <a:endParaRPr lang="en-US" dirty="0"/>
          </a:p>
          <a:p>
            <a:r>
              <a:rPr lang="en-US" dirty="0"/>
              <a:t>How do plasma sheet dynamics at different spatiotemporal scales control energy deposition and momentum transfer from the magnetosphere to the ionosphere-thermosphere, and what are the corresponding global geospace impacts?</a:t>
            </a:r>
          </a:p>
        </p:txBody>
      </p:sp>
      <p:sp>
        <p:nvSpPr>
          <p:cNvPr id="7" name="TextBox 6">
            <a:extLst>
              <a:ext uri="{FF2B5EF4-FFF2-40B4-BE49-F238E27FC236}">
                <a16:creationId xmlns:a16="http://schemas.microsoft.com/office/drawing/2014/main" id="{98D40CF7-2F0A-BFAE-96B3-1BF9FA4D4349}"/>
              </a:ext>
            </a:extLst>
          </p:cNvPr>
          <p:cNvSpPr txBox="1"/>
          <p:nvPr/>
        </p:nvSpPr>
        <p:spPr>
          <a:xfrm>
            <a:off x="667657" y="1420761"/>
            <a:ext cx="5065486" cy="461665"/>
          </a:xfrm>
          <a:prstGeom prst="rect">
            <a:avLst/>
          </a:prstGeom>
          <a:noFill/>
          <a:ln w="19050">
            <a:noFill/>
          </a:ln>
        </p:spPr>
        <p:txBody>
          <a:bodyPr wrap="square">
            <a:spAutoFit/>
          </a:bodyPr>
          <a:lstStyle/>
          <a:p>
            <a:r>
              <a:rPr lang="en-US" sz="2400" dirty="0">
                <a:solidFill>
                  <a:schemeClr val="bg1"/>
                </a:solidFill>
              </a:rPr>
              <a:t>Questions we’re researching:</a:t>
            </a:r>
          </a:p>
        </p:txBody>
      </p:sp>
    </p:spTree>
    <p:extLst>
      <p:ext uri="{BB962C8B-B14F-4D97-AF65-F5344CB8AC3E}">
        <p14:creationId xmlns:p14="http://schemas.microsoft.com/office/powerpoint/2010/main" val="3923274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820A-9900-F7B2-21D8-04312D83171E}"/>
              </a:ext>
            </a:extLst>
          </p:cNvPr>
          <p:cNvSpPr>
            <a:spLocks noGrp="1"/>
          </p:cNvSpPr>
          <p:nvPr>
            <p:ph type="sldNum" sz="quarter" idx="11"/>
          </p:nvPr>
        </p:nvSpPr>
        <p:spPr/>
        <p:txBody>
          <a:bodyPr/>
          <a:lstStyle/>
          <a:p>
            <a:fld id="{4EBCDCBD-78E1-0D41-A999-31B5EBF8E02C}" type="slidenum">
              <a:rPr lang="en-US" smtClean="0"/>
              <a:pPr/>
              <a:t>11</a:t>
            </a:fld>
            <a:endParaRPr lang="en-US" dirty="0"/>
          </a:p>
        </p:txBody>
      </p:sp>
      <p:sp>
        <p:nvSpPr>
          <p:cNvPr id="6" name="Date Placeholder 5">
            <a:extLst>
              <a:ext uri="{FF2B5EF4-FFF2-40B4-BE49-F238E27FC236}">
                <a16:creationId xmlns:a16="http://schemas.microsoft.com/office/drawing/2014/main" id="{C3006554-0D15-D173-8A62-1B4B953025C3}"/>
              </a:ext>
            </a:extLst>
          </p:cNvPr>
          <p:cNvSpPr>
            <a:spLocks noGrp="1"/>
          </p:cNvSpPr>
          <p:nvPr>
            <p:ph type="dt" sz="half" idx="2"/>
          </p:nvPr>
        </p:nvSpPr>
        <p:spPr/>
        <p:txBody>
          <a:bodyPr/>
          <a:lstStyle/>
          <a:p>
            <a:fld id="{5EF15F05-1471-4947-B44B-4928A1E39F88}" type="datetime4">
              <a:rPr lang="en-US" smtClean="0"/>
              <a:pPr/>
              <a:t>June 10, 2024</a:t>
            </a:fld>
            <a:endParaRPr lang="en-US" dirty="0"/>
          </a:p>
        </p:txBody>
      </p:sp>
      <p:sp>
        <p:nvSpPr>
          <p:cNvPr id="9" name="Title 6">
            <a:extLst>
              <a:ext uri="{FF2B5EF4-FFF2-40B4-BE49-F238E27FC236}">
                <a16:creationId xmlns:a16="http://schemas.microsoft.com/office/drawing/2014/main" id="{97CDF7D7-799A-58F3-E574-39E528ABB347}"/>
              </a:ext>
            </a:extLst>
          </p:cNvPr>
          <p:cNvSpPr>
            <a:spLocks noGrp="1"/>
          </p:cNvSpPr>
          <p:nvPr>
            <p:ph type="title"/>
          </p:nvPr>
        </p:nvSpPr>
        <p:spPr>
          <a:xfrm>
            <a:off x="342899" y="320040"/>
            <a:ext cx="11506201" cy="541022"/>
          </a:xfrm>
        </p:spPr>
        <p:txBody>
          <a:bodyPr/>
          <a:lstStyle/>
          <a:p>
            <a:r>
              <a:rPr lang="en-US" dirty="0"/>
              <a:t>There are so many variables and questions yet to be answered:</a:t>
            </a:r>
          </a:p>
        </p:txBody>
      </p:sp>
      <p:sp>
        <p:nvSpPr>
          <p:cNvPr id="2" name="Text Placeholder 8">
            <a:extLst>
              <a:ext uri="{FF2B5EF4-FFF2-40B4-BE49-F238E27FC236}">
                <a16:creationId xmlns:a16="http://schemas.microsoft.com/office/drawing/2014/main" id="{90FFEBE2-F78F-F14D-3E3F-14A694BD5694}"/>
              </a:ext>
            </a:extLst>
          </p:cNvPr>
          <p:cNvSpPr txBox="1">
            <a:spLocks/>
          </p:cNvSpPr>
          <p:nvPr/>
        </p:nvSpPr>
        <p:spPr>
          <a:xfrm>
            <a:off x="6099463" y="1506538"/>
            <a:ext cx="5714711" cy="4508672"/>
          </a:xfrm>
          <a:prstGeom prst="rect">
            <a:avLst/>
          </a:prstGeom>
        </p:spPr>
        <p:txBody>
          <a:bodyPr/>
          <a:lstStyle>
            <a:lvl1pPr marL="231775" indent="-231775" algn="l" defTabSz="914400" rtl="0" eaLnBrk="1" latinLnBrk="0" hangingPunct="1">
              <a:lnSpc>
                <a:spcPct val="90000"/>
              </a:lnSpc>
              <a:spcBef>
                <a:spcPts val="1000"/>
              </a:spcBef>
              <a:spcAft>
                <a:spcPts val="800"/>
              </a:spcAft>
              <a:buClr>
                <a:srgbClr val="F26D00"/>
              </a:buClr>
              <a:buSzPct val="110000"/>
              <a:buFont typeface="Arial"/>
              <a:buChar char="•"/>
              <a:tabLst/>
              <a:defRPr sz="2400" kern="1200">
                <a:solidFill>
                  <a:schemeClr val="bg1"/>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F26D00"/>
              </a:buClr>
              <a:buSzPct val="110000"/>
              <a:buFont typeface=".AppleSystemUIFont" charset="-120"/>
              <a:buChar char="-"/>
              <a:tabLst/>
              <a:defRPr sz="1800" kern="1200">
                <a:solidFill>
                  <a:schemeClr val="bg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F26D00"/>
              </a:buClr>
              <a:buSzPct val="110000"/>
              <a:buFont typeface="Wingdings" charset="2"/>
              <a:buChar char="§"/>
              <a:tabLst/>
              <a:defRPr sz="1800" kern="1200">
                <a:solidFill>
                  <a:schemeClr val="bg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F26D00"/>
              </a:buClr>
              <a:buSzPct val="110000"/>
              <a:buFont typeface="Courier New" charset="0"/>
              <a:buChar char="o"/>
              <a:tabLst/>
              <a:defRPr sz="1800" kern="1200">
                <a:solidFill>
                  <a:schemeClr val="bg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Science Themes:</a:t>
            </a:r>
          </a:p>
          <a:p>
            <a:pPr lvl="1"/>
            <a:r>
              <a:rPr lang="en-US" dirty="0"/>
              <a:t>Multiscale plasma sheet transport, ring current build-up, and their global impacts throughout storm-time geospace</a:t>
            </a:r>
          </a:p>
          <a:p>
            <a:pPr lvl="1"/>
            <a:endParaRPr lang="en-US" dirty="0"/>
          </a:p>
          <a:p>
            <a:pPr lvl="1"/>
            <a:r>
              <a:rPr lang="en-US" dirty="0"/>
              <a:t>Storm-time mesoscale ionospheric structure and global geospace mass circulation</a:t>
            </a:r>
          </a:p>
          <a:p>
            <a:pPr lvl="1"/>
            <a:endParaRPr lang="en-US" dirty="0"/>
          </a:p>
          <a:p>
            <a:pPr lvl="1"/>
            <a:r>
              <a:rPr lang="en-US" dirty="0"/>
              <a:t>Lower atmosphere-ionosphere-magnetosphere coupling at different scales</a:t>
            </a:r>
          </a:p>
          <a:p>
            <a:endParaRPr lang="en-US" dirty="0"/>
          </a:p>
        </p:txBody>
      </p:sp>
      <p:sp>
        <p:nvSpPr>
          <p:cNvPr id="4" name="Speech Bubble: Rectangle 3">
            <a:extLst>
              <a:ext uri="{FF2B5EF4-FFF2-40B4-BE49-F238E27FC236}">
                <a16:creationId xmlns:a16="http://schemas.microsoft.com/office/drawing/2014/main" id="{3C564BBE-ADD5-E590-B877-66F433489A64}"/>
              </a:ext>
            </a:extLst>
          </p:cNvPr>
          <p:cNvSpPr/>
          <p:nvPr/>
        </p:nvSpPr>
        <p:spPr>
          <a:xfrm flipH="1">
            <a:off x="667657" y="1882426"/>
            <a:ext cx="5065486" cy="3502374"/>
          </a:xfrm>
          <a:prstGeom prst="wedgeRectCallout">
            <a:avLst>
              <a:gd name="adj1" fmla="val -62004"/>
              <a:gd name="adj2" fmla="val -5517"/>
            </a:avLst>
          </a:prstGeom>
          <a:solidFill>
            <a:srgbClr val="F26D00">
              <a:alpha val="96000"/>
            </a:srgbClr>
          </a:solidFill>
          <a:ln>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r>
              <a:rPr lang="en-US" dirty="0"/>
              <a:t>How do high-latitude energy deposition and momentum transfer engender mass circulation throughout the ionosphere-thermosphere at different spatiotemporal scales?</a:t>
            </a:r>
          </a:p>
          <a:p>
            <a:endParaRPr lang="en-US" dirty="0"/>
          </a:p>
          <a:p>
            <a:r>
              <a:rPr lang="en-US" dirty="0"/>
              <a:t>What are the global impacts of mass circulation throughout geospace and its origins in mesoscale ionospheric structure and dynamics?</a:t>
            </a:r>
          </a:p>
        </p:txBody>
      </p:sp>
      <p:sp>
        <p:nvSpPr>
          <p:cNvPr id="5" name="TextBox 4">
            <a:extLst>
              <a:ext uri="{FF2B5EF4-FFF2-40B4-BE49-F238E27FC236}">
                <a16:creationId xmlns:a16="http://schemas.microsoft.com/office/drawing/2014/main" id="{800F1B1A-F020-6348-F81E-4E64B2BEAF07}"/>
              </a:ext>
            </a:extLst>
          </p:cNvPr>
          <p:cNvSpPr txBox="1"/>
          <p:nvPr/>
        </p:nvSpPr>
        <p:spPr>
          <a:xfrm>
            <a:off x="667657" y="1420761"/>
            <a:ext cx="5065486" cy="461665"/>
          </a:xfrm>
          <a:prstGeom prst="rect">
            <a:avLst/>
          </a:prstGeom>
          <a:noFill/>
          <a:ln w="19050">
            <a:noFill/>
          </a:ln>
        </p:spPr>
        <p:txBody>
          <a:bodyPr wrap="square">
            <a:spAutoFit/>
          </a:bodyPr>
          <a:lstStyle/>
          <a:p>
            <a:r>
              <a:rPr lang="en-US" sz="2400" dirty="0">
                <a:solidFill>
                  <a:schemeClr val="bg1"/>
                </a:solidFill>
              </a:rPr>
              <a:t>Questions we’re researching:</a:t>
            </a:r>
          </a:p>
        </p:txBody>
      </p:sp>
    </p:spTree>
    <p:extLst>
      <p:ext uri="{BB962C8B-B14F-4D97-AF65-F5344CB8AC3E}">
        <p14:creationId xmlns:p14="http://schemas.microsoft.com/office/powerpoint/2010/main" val="135571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820A-9900-F7B2-21D8-04312D83171E}"/>
              </a:ext>
            </a:extLst>
          </p:cNvPr>
          <p:cNvSpPr>
            <a:spLocks noGrp="1"/>
          </p:cNvSpPr>
          <p:nvPr>
            <p:ph type="sldNum" sz="quarter" idx="11"/>
          </p:nvPr>
        </p:nvSpPr>
        <p:spPr/>
        <p:txBody>
          <a:bodyPr/>
          <a:lstStyle/>
          <a:p>
            <a:fld id="{4EBCDCBD-78E1-0D41-A999-31B5EBF8E02C}" type="slidenum">
              <a:rPr lang="en-US" smtClean="0"/>
              <a:pPr/>
              <a:t>12</a:t>
            </a:fld>
            <a:endParaRPr lang="en-US" dirty="0"/>
          </a:p>
        </p:txBody>
      </p:sp>
      <p:sp>
        <p:nvSpPr>
          <p:cNvPr id="6" name="Date Placeholder 5">
            <a:extLst>
              <a:ext uri="{FF2B5EF4-FFF2-40B4-BE49-F238E27FC236}">
                <a16:creationId xmlns:a16="http://schemas.microsoft.com/office/drawing/2014/main" id="{C3006554-0D15-D173-8A62-1B4B953025C3}"/>
              </a:ext>
            </a:extLst>
          </p:cNvPr>
          <p:cNvSpPr>
            <a:spLocks noGrp="1"/>
          </p:cNvSpPr>
          <p:nvPr>
            <p:ph type="dt" sz="half" idx="2"/>
          </p:nvPr>
        </p:nvSpPr>
        <p:spPr/>
        <p:txBody>
          <a:bodyPr/>
          <a:lstStyle/>
          <a:p>
            <a:fld id="{5EF15F05-1471-4947-B44B-4928A1E39F88}" type="datetime4">
              <a:rPr lang="en-US" smtClean="0"/>
              <a:pPr/>
              <a:t>June 10, 2024</a:t>
            </a:fld>
            <a:endParaRPr lang="en-US" dirty="0"/>
          </a:p>
        </p:txBody>
      </p:sp>
      <p:sp>
        <p:nvSpPr>
          <p:cNvPr id="9" name="Title 6">
            <a:extLst>
              <a:ext uri="{FF2B5EF4-FFF2-40B4-BE49-F238E27FC236}">
                <a16:creationId xmlns:a16="http://schemas.microsoft.com/office/drawing/2014/main" id="{97CDF7D7-799A-58F3-E574-39E528ABB347}"/>
              </a:ext>
            </a:extLst>
          </p:cNvPr>
          <p:cNvSpPr>
            <a:spLocks noGrp="1"/>
          </p:cNvSpPr>
          <p:nvPr>
            <p:ph type="title"/>
          </p:nvPr>
        </p:nvSpPr>
        <p:spPr>
          <a:xfrm>
            <a:off x="342899" y="320040"/>
            <a:ext cx="11506201" cy="541022"/>
          </a:xfrm>
        </p:spPr>
        <p:txBody>
          <a:bodyPr/>
          <a:lstStyle/>
          <a:p>
            <a:r>
              <a:rPr lang="en-US" dirty="0"/>
              <a:t>There are so many variables and questions yet to be answered:</a:t>
            </a:r>
          </a:p>
        </p:txBody>
      </p:sp>
      <p:sp>
        <p:nvSpPr>
          <p:cNvPr id="2" name="Text Placeholder 8">
            <a:extLst>
              <a:ext uri="{FF2B5EF4-FFF2-40B4-BE49-F238E27FC236}">
                <a16:creationId xmlns:a16="http://schemas.microsoft.com/office/drawing/2014/main" id="{90FFEBE2-F78F-F14D-3E3F-14A694BD5694}"/>
              </a:ext>
            </a:extLst>
          </p:cNvPr>
          <p:cNvSpPr txBox="1">
            <a:spLocks/>
          </p:cNvSpPr>
          <p:nvPr/>
        </p:nvSpPr>
        <p:spPr>
          <a:xfrm>
            <a:off x="6099463" y="1506538"/>
            <a:ext cx="5714711" cy="4508672"/>
          </a:xfrm>
          <a:prstGeom prst="rect">
            <a:avLst/>
          </a:prstGeom>
        </p:spPr>
        <p:txBody>
          <a:bodyPr/>
          <a:lstStyle>
            <a:lvl1pPr marL="231775" indent="-231775" algn="l" defTabSz="914400" rtl="0" eaLnBrk="1" latinLnBrk="0" hangingPunct="1">
              <a:lnSpc>
                <a:spcPct val="90000"/>
              </a:lnSpc>
              <a:spcBef>
                <a:spcPts val="1000"/>
              </a:spcBef>
              <a:spcAft>
                <a:spcPts val="800"/>
              </a:spcAft>
              <a:buClr>
                <a:srgbClr val="F26D00"/>
              </a:buClr>
              <a:buSzPct val="110000"/>
              <a:buFont typeface="Arial"/>
              <a:buChar char="•"/>
              <a:tabLst/>
              <a:defRPr sz="2400" kern="1200">
                <a:solidFill>
                  <a:schemeClr val="bg1"/>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F26D00"/>
              </a:buClr>
              <a:buSzPct val="110000"/>
              <a:buFont typeface=".AppleSystemUIFont" charset="-120"/>
              <a:buChar char="-"/>
              <a:tabLst/>
              <a:defRPr sz="1800" kern="1200">
                <a:solidFill>
                  <a:schemeClr val="bg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F26D00"/>
              </a:buClr>
              <a:buSzPct val="110000"/>
              <a:buFont typeface="Wingdings" charset="2"/>
              <a:buChar char="§"/>
              <a:tabLst/>
              <a:defRPr sz="1800" kern="1200">
                <a:solidFill>
                  <a:schemeClr val="bg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F26D00"/>
              </a:buClr>
              <a:buSzPct val="110000"/>
              <a:buFont typeface="Courier New" charset="0"/>
              <a:buChar char="o"/>
              <a:tabLst/>
              <a:defRPr sz="1800" kern="1200">
                <a:solidFill>
                  <a:schemeClr val="bg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Science Themes:</a:t>
            </a:r>
          </a:p>
          <a:p>
            <a:pPr lvl="1"/>
            <a:r>
              <a:rPr lang="en-US" dirty="0"/>
              <a:t>Multiscale plasma sheet transport, ring current build-up, and their global impacts throughout storm-time geospace</a:t>
            </a:r>
          </a:p>
          <a:p>
            <a:pPr lvl="1"/>
            <a:endParaRPr lang="en-US" dirty="0"/>
          </a:p>
          <a:p>
            <a:pPr lvl="1"/>
            <a:r>
              <a:rPr lang="en-US" dirty="0"/>
              <a:t>Storm-time mesoscale ionospheric structure and global geospace mass circulation</a:t>
            </a:r>
          </a:p>
          <a:p>
            <a:pPr lvl="1"/>
            <a:endParaRPr lang="en-US" dirty="0"/>
          </a:p>
          <a:p>
            <a:pPr lvl="1"/>
            <a:r>
              <a:rPr lang="en-US" dirty="0"/>
              <a:t>Lower atmosphere-ionosphere-magnetosphere coupling at different scales</a:t>
            </a:r>
          </a:p>
          <a:p>
            <a:endParaRPr lang="en-US" dirty="0"/>
          </a:p>
        </p:txBody>
      </p:sp>
      <p:sp>
        <p:nvSpPr>
          <p:cNvPr id="4" name="Speech Bubble: Rectangle 3">
            <a:extLst>
              <a:ext uri="{FF2B5EF4-FFF2-40B4-BE49-F238E27FC236}">
                <a16:creationId xmlns:a16="http://schemas.microsoft.com/office/drawing/2014/main" id="{3C564BBE-ADD5-E590-B877-66F433489A64}"/>
              </a:ext>
            </a:extLst>
          </p:cNvPr>
          <p:cNvSpPr/>
          <p:nvPr/>
        </p:nvSpPr>
        <p:spPr>
          <a:xfrm flipH="1">
            <a:off x="667657" y="1882426"/>
            <a:ext cx="5065486" cy="3502374"/>
          </a:xfrm>
          <a:prstGeom prst="wedgeRectCallout">
            <a:avLst>
              <a:gd name="adj1" fmla="val -62291"/>
              <a:gd name="adj2" fmla="val 25150"/>
            </a:avLst>
          </a:prstGeom>
          <a:solidFill>
            <a:srgbClr val="F26D00">
              <a:alpha val="96000"/>
            </a:srgbClr>
          </a:solidFill>
          <a:ln>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r>
              <a:rPr lang="en-US" dirty="0"/>
              <a:t>How does the interplay between magnetosphere and lower atmosphere forcing regulate the formation and evolution of equatorial plasma bubbles?</a:t>
            </a:r>
          </a:p>
          <a:p>
            <a:endParaRPr lang="en-US" dirty="0"/>
          </a:p>
          <a:p>
            <a:r>
              <a:rPr lang="en-US" dirty="0"/>
              <a:t>How do lower atmosphere waves change during storms and how significant are their effects on geospace responses to storms through preconditioning?</a:t>
            </a:r>
          </a:p>
        </p:txBody>
      </p:sp>
      <p:sp>
        <p:nvSpPr>
          <p:cNvPr id="5" name="TextBox 4">
            <a:extLst>
              <a:ext uri="{FF2B5EF4-FFF2-40B4-BE49-F238E27FC236}">
                <a16:creationId xmlns:a16="http://schemas.microsoft.com/office/drawing/2014/main" id="{C84A5A9B-F9DD-62F4-B991-C5872BF31956}"/>
              </a:ext>
            </a:extLst>
          </p:cNvPr>
          <p:cNvSpPr txBox="1"/>
          <p:nvPr/>
        </p:nvSpPr>
        <p:spPr>
          <a:xfrm>
            <a:off x="667657" y="1420761"/>
            <a:ext cx="5065486" cy="461665"/>
          </a:xfrm>
          <a:prstGeom prst="rect">
            <a:avLst/>
          </a:prstGeom>
          <a:noFill/>
          <a:ln w="19050">
            <a:noFill/>
          </a:ln>
        </p:spPr>
        <p:txBody>
          <a:bodyPr wrap="square">
            <a:spAutoFit/>
          </a:bodyPr>
          <a:lstStyle/>
          <a:p>
            <a:r>
              <a:rPr lang="en-US" sz="2400" dirty="0">
                <a:solidFill>
                  <a:schemeClr val="bg1"/>
                </a:solidFill>
              </a:rPr>
              <a:t>Questions we’re researching:</a:t>
            </a:r>
          </a:p>
        </p:txBody>
      </p:sp>
    </p:spTree>
    <p:extLst>
      <p:ext uri="{BB962C8B-B14F-4D97-AF65-F5344CB8AC3E}">
        <p14:creationId xmlns:p14="http://schemas.microsoft.com/office/powerpoint/2010/main" val="3305515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13</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412734"/>
            <a:ext cx="11277600" cy="342900"/>
          </a:xfrm>
          <a:prstGeom prst="rect">
            <a:avLst/>
          </a:prstGeom>
        </p:spPr>
        <p:txBody>
          <a:bodyPr/>
          <a:lstStyle>
            <a:lvl1pPr defTabSz="768095">
              <a:defRPr sz="2351"/>
            </a:lvl1pPr>
          </a:lstStyle>
          <a:p>
            <a:r>
              <a:rPr lang="en-US" sz="2800" dirty="0"/>
              <a:t>An example of a Mesoscale (1-3 Re) processes with global-scale consequences:</a:t>
            </a:r>
            <a:endParaRPr sz="2800" dirty="0"/>
          </a:p>
        </p:txBody>
      </p:sp>
      <p:sp>
        <p:nvSpPr>
          <p:cNvPr id="9" name="Text Placeholder 8">
            <a:extLst>
              <a:ext uri="{FF2B5EF4-FFF2-40B4-BE49-F238E27FC236}">
                <a16:creationId xmlns:a16="http://schemas.microsoft.com/office/drawing/2014/main" id="{19F6D306-D33C-7C44-B3AB-9397C47E40BA}"/>
              </a:ext>
            </a:extLst>
          </p:cNvPr>
          <p:cNvSpPr>
            <a:spLocks noGrp="1"/>
          </p:cNvSpPr>
          <p:nvPr>
            <p:ph type="body" idx="13"/>
          </p:nvPr>
        </p:nvSpPr>
        <p:spPr>
          <a:xfrm>
            <a:off x="3213100" y="687144"/>
            <a:ext cx="11277600" cy="3860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indent="0">
              <a:buSzTx/>
              <a:buFontTx/>
              <a:buNone/>
              <a:defRPr>
                <a:solidFill>
                  <a:srgbClr val="8497B0"/>
                </a:solidFill>
              </a:defRPr>
            </a:lvl1pPr>
          </a:lstStyle>
          <a:p>
            <a:r>
              <a:rPr lang="en-US" dirty="0"/>
              <a:t>Bursty bulk flows &amp; build-up of the ring current</a:t>
            </a:r>
            <a:endParaRPr dirty="0"/>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pic>
        <p:nvPicPr>
          <p:cNvPr id="2" name="ts07d_RC_injections.png" descr="ts07d_RC_injections.png">
            <a:extLst>
              <a:ext uri="{FF2B5EF4-FFF2-40B4-BE49-F238E27FC236}">
                <a16:creationId xmlns:a16="http://schemas.microsoft.com/office/drawing/2014/main" id="{B8C3A99C-ED89-E2D1-1DFA-4CC6DBF03AF7}"/>
              </a:ext>
            </a:extLst>
          </p:cNvPr>
          <p:cNvPicPr>
            <a:picLocks noChangeAspect="1"/>
          </p:cNvPicPr>
          <p:nvPr/>
        </p:nvPicPr>
        <p:blipFill>
          <a:blip r:embed="rId3"/>
          <a:stretch>
            <a:fillRect/>
          </a:stretch>
        </p:blipFill>
        <p:spPr>
          <a:xfrm>
            <a:off x="700157" y="1730136"/>
            <a:ext cx="10791686" cy="3478580"/>
          </a:xfrm>
          <a:prstGeom prst="rect">
            <a:avLst/>
          </a:prstGeom>
          <a:ln w="12700">
            <a:miter lim="400000"/>
          </a:ln>
        </p:spPr>
      </p:pic>
      <p:sp>
        <p:nvSpPr>
          <p:cNvPr id="7" name="TextBox 6">
            <a:extLst>
              <a:ext uri="{FF2B5EF4-FFF2-40B4-BE49-F238E27FC236}">
                <a16:creationId xmlns:a16="http://schemas.microsoft.com/office/drawing/2014/main" id="{EA3DB3FA-852B-21E6-053A-9DA9FC7E82FE}"/>
              </a:ext>
            </a:extLst>
          </p:cNvPr>
          <p:cNvSpPr txBox="1"/>
          <p:nvPr/>
        </p:nvSpPr>
        <p:spPr>
          <a:xfrm>
            <a:off x="4249215" y="5296854"/>
            <a:ext cx="7242628" cy="369332"/>
          </a:xfrm>
          <a:prstGeom prst="rect">
            <a:avLst/>
          </a:prstGeom>
          <a:noFill/>
          <a:ln w="19050">
            <a:noFill/>
          </a:ln>
        </p:spPr>
        <p:txBody>
          <a:bodyPr wrap="square">
            <a:spAutoFit/>
          </a:bodyPr>
          <a:lstStyle/>
          <a:p>
            <a:pPr algn="r"/>
            <a:r>
              <a:rPr lang="en-US" sz="1800" dirty="0" err="1">
                <a:solidFill>
                  <a:srgbClr val="B8E1EC"/>
                </a:solidFill>
              </a:rPr>
              <a:t>Gkioulidou</a:t>
            </a:r>
            <a:r>
              <a:rPr lang="en-US" sz="1800" dirty="0">
                <a:solidFill>
                  <a:srgbClr val="B8E1EC"/>
                </a:solidFill>
              </a:rPr>
              <a:t> et al., (2014);  Yang et al., (2015); Cramer et al. (2017) </a:t>
            </a:r>
          </a:p>
        </p:txBody>
      </p:sp>
    </p:spTree>
    <p:extLst>
      <p:ext uri="{BB962C8B-B14F-4D97-AF65-F5344CB8AC3E}">
        <p14:creationId xmlns:p14="http://schemas.microsoft.com/office/powerpoint/2010/main" val="3387916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14</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412734"/>
            <a:ext cx="11277600" cy="342900"/>
          </a:xfrm>
          <a:prstGeom prst="rect">
            <a:avLst/>
          </a:prstGeom>
        </p:spPr>
        <p:txBody>
          <a:bodyPr/>
          <a:lstStyle>
            <a:lvl1pPr defTabSz="768095">
              <a:defRPr sz="2351"/>
            </a:lvl1pPr>
          </a:lstStyle>
          <a:p>
            <a:r>
              <a:rPr lang="en-US" sz="2800" dirty="0"/>
              <a:t>An example of a Mesoscale processes with global-scale consequences:</a:t>
            </a:r>
            <a:endParaRPr sz="2800" dirty="0"/>
          </a:p>
        </p:txBody>
      </p:sp>
      <p:sp>
        <p:nvSpPr>
          <p:cNvPr id="9" name="Text Placeholder 8">
            <a:extLst>
              <a:ext uri="{FF2B5EF4-FFF2-40B4-BE49-F238E27FC236}">
                <a16:creationId xmlns:a16="http://schemas.microsoft.com/office/drawing/2014/main" id="{19F6D306-D33C-7C44-B3AB-9397C47E40BA}"/>
              </a:ext>
            </a:extLst>
          </p:cNvPr>
          <p:cNvSpPr>
            <a:spLocks noGrp="1"/>
          </p:cNvSpPr>
          <p:nvPr>
            <p:ph type="body" idx="13"/>
          </p:nvPr>
        </p:nvSpPr>
        <p:spPr>
          <a:xfrm>
            <a:off x="3213100" y="687144"/>
            <a:ext cx="11277600" cy="3860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0" indent="0">
              <a:buSzTx/>
              <a:buFontTx/>
              <a:buNone/>
              <a:defRPr>
                <a:solidFill>
                  <a:srgbClr val="8497B0"/>
                </a:solidFill>
              </a:defRPr>
            </a:lvl1pPr>
          </a:lstStyle>
          <a:p>
            <a:r>
              <a:rPr lang="en-US" dirty="0"/>
              <a:t>Bursty bulk flows &amp; build-up of the ring current</a:t>
            </a:r>
            <a:endParaRPr dirty="0"/>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pic>
        <p:nvPicPr>
          <p:cNvPr id="2" name="ts07d_RC_injections.png" descr="ts07d_RC_injections.png">
            <a:extLst>
              <a:ext uri="{FF2B5EF4-FFF2-40B4-BE49-F238E27FC236}">
                <a16:creationId xmlns:a16="http://schemas.microsoft.com/office/drawing/2014/main" id="{B8C3A99C-ED89-E2D1-1DFA-4CC6DBF03AF7}"/>
              </a:ext>
            </a:extLst>
          </p:cNvPr>
          <p:cNvPicPr>
            <a:picLocks noChangeAspect="1"/>
          </p:cNvPicPr>
          <p:nvPr/>
        </p:nvPicPr>
        <p:blipFill>
          <a:blip r:embed="rId3"/>
          <a:stretch>
            <a:fillRect/>
          </a:stretch>
        </p:blipFill>
        <p:spPr>
          <a:xfrm>
            <a:off x="700157" y="1347640"/>
            <a:ext cx="10791686" cy="3478580"/>
          </a:xfrm>
          <a:prstGeom prst="rect">
            <a:avLst/>
          </a:prstGeom>
          <a:ln w="12700">
            <a:miter lim="400000"/>
          </a:ln>
        </p:spPr>
      </p:pic>
      <p:sp>
        <p:nvSpPr>
          <p:cNvPr id="4" name="Speech Bubble: Rectangle 3">
            <a:extLst>
              <a:ext uri="{FF2B5EF4-FFF2-40B4-BE49-F238E27FC236}">
                <a16:creationId xmlns:a16="http://schemas.microsoft.com/office/drawing/2014/main" id="{5DC3E9C2-E1EB-63ED-B373-387684A5B73E}"/>
              </a:ext>
            </a:extLst>
          </p:cNvPr>
          <p:cNvSpPr/>
          <p:nvPr/>
        </p:nvSpPr>
        <p:spPr>
          <a:xfrm flipH="1">
            <a:off x="827313" y="4383303"/>
            <a:ext cx="10581096" cy="1669154"/>
          </a:xfrm>
          <a:custGeom>
            <a:avLst/>
            <a:gdLst>
              <a:gd name="connsiteX0" fmla="*/ 0 w 10581096"/>
              <a:gd name="connsiteY0" fmla="*/ 0 h 798287"/>
              <a:gd name="connsiteX1" fmla="*/ 1763516 w 10581096"/>
              <a:gd name="connsiteY1" fmla="*/ 0 h 798287"/>
              <a:gd name="connsiteX2" fmla="*/ 1355650 w 10581096"/>
              <a:gd name="connsiteY2" fmla="*/ -870867 h 798287"/>
              <a:gd name="connsiteX3" fmla="*/ 4408790 w 10581096"/>
              <a:gd name="connsiteY3" fmla="*/ 0 h 798287"/>
              <a:gd name="connsiteX4" fmla="*/ 10581096 w 10581096"/>
              <a:gd name="connsiteY4" fmla="*/ 0 h 798287"/>
              <a:gd name="connsiteX5" fmla="*/ 10581096 w 10581096"/>
              <a:gd name="connsiteY5" fmla="*/ 133048 h 798287"/>
              <a:gd name="connsiteX6" fmla="*/ 10581096 w 10581096"/>
              <a:gd name="connsiteY6" fmla="*/ 133048 h 798287"/>
              <a:gd name="connsiteX7" fmla="*/ 10581096 w 10581096"/>
              <a:gd name="connsiteY7" fmla="*/ 332620 h 798287"/>
              <a:gd name="connsiteX8" fmla="*/ 10581096 w 10581096"/>
              <a:gd name="connsiteY8" fmla="*/ 798287 h 798287"/>
              <a:gd name="connsiteX9" fmla="*/ 4408790 w 10581096"/>
              <a:gd name="connsiteY9" fmla="*/ 798287 h 798287"/>
              <a:gd name="connsiteX10" fmla="*/ 1763516 w 10581096"/>
              <a:gd name="connsiteY10" fmla="*/ 798287 h 798287"/>
              <a:gd name="connsiteX11" fmla="*/ 1763516 w 10581096"/>
              <a:gd name="connsiteY11" fmla="*/ 798287 h 798287"/>
              <a:gd name="connsiteX12" fmla="*/ 0 w 10581096"/>
              <a:gd name="connsiteY12" fmla="*/ 798287 h 798287"/>
              <a:gd name="connsiteX13" fmla="*/ 0 w 10581096"/>
              <a:gd name="connsiteY13" fmla="*/ 332620 h 798287"/>
              <a:gd name="connsiteX14" fmla="*/ 0 w 10581096"/>
              <a:gd name="connsiteY14" fmla="*/ 133048 h 798287"/>
              <a:gd name="connsiteX15" fmla="*/ 0 w 10581096"/>
              <a:gd name="connsiteY15" fmla="*/ 133048 h 798287"/>
              <a:gd name="connsiteX16" fmla="*/ 0 w 10581096"/>
              <a:gd name="connsiteY16" fmla="*/ 0 h 798287"/>
              <a:gd name="connsiteX0" fmla="*/ 0 w 10581096"/>
              <a:gd name="connsiteY0" fmla="*/ 870867 h 1669154"/>
              <a:gd name="connsiteX1" fmla="*/ 1763516 w 10581096"/>
              <a:gd name="connsiteY1" fmla="*/ 870867 h 1669154"/>
              <a:gd name="connsiteX2" fmla="*/ 1355650 w 10581096"/>
              <a:gd name="connsiteY2" fmla="*/ 0 h 1669154"/>
              <a:gd name="connsiteX3" fmla="*/ 2507419 w 10581096"/>
              <a:gd name="connsiteY3" fmla="*/ 885381 h 1669154"/>
              <a:gd name="connsiteX4" fmla="*/ 10581096 w 10581096"/>
              <a:gd name="connsiteY4" fmla="*/ 870867 h 1669154"/>
              <a:gd name="connsiteX5" fmla="*/ 10581096 w 10581096"/>
              <a:gd name="connsiteY5" fmla="*/ 1003915 h 1669154"/>
              <a:gd name="connsiteX6" fmla="*/ 10581096 w 10581096"/>
              <a:gd name="connsiteY6" fmla="*/ 1003915 h 1669154"/>
              <a:gd name="connsiteX7" fmla="*/ 10581096 w 10581096"/>
              <a:gd name="connsiteY7" fmla="*/ 1203487 h 1669154"/>
              <a:gd name="connsiteX8" fmla="*/ 10581096 w 10581096"/>
              <a:gd name="connsiteY8" fmla="*/ 1669154 h 1669154"/>
              <a:gd name="connsiteX9" fmla="*/ 4408790 w 10581096"/>
              <a:gd name="connsiteY9" fmla="*/ 1669154 h 1669154"/>
              <a:gd name="connsiteX10" fmla="*/ 1763516 w 10581096"/>
              <a:gd name="connsiteY10" fmla="*/ 1669154 h 1669154"/>
              <a:gd name="connsiteX11" fmla="*/ 1763516 w 10581096"/>
              <a:gd name="connsiteY11" fmla="*/ 1669154 h 1669154"/>
              <a:gd name="connsiteX12" fmla="*/ 0 w 10581096"/>
              <a:gd name="connsiteY12" fmla="*/ 1669154 h 1669154"/>
              <a:gd name="connsiteX13" fmla="*/ 0 w 10581096"/>
              <a:gd name="connsiteY13" fmla="*/ 1203487 h 1669154"/>
              <a:gd name="connsiteX14" fmla="*/ 0 w 10581096"/>
              <a:gd name="connsiteY14" fmla="*/ 1003915 h 1669154"/>
              <a:gd name="connsiteX15" fmla="*/ 0 w 10581096"/>
              <a:gd name="connsiteY15" fmla="*/ 1003915 h 1669154"/>
              <a:gd name="connsiteX16" fmla="*/ 0 w 10581096"/>
              <a:gd name="connsiteY16" fmla="*/ 870867 h 166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1096" h="1669154">
                <a:moveTo>
                  <a:pt x="0" y="870867"/>
                </a:moveTo>
                <a:lnTo>
                  <a:pt x="1763516" y="870867"/>
                </a:lnTo>
                <a:lnTo>
                  <a:pt x="1355650" y="0"/>
                </a:lnTo>
                <a:lnTo>
                  <a:pt x="2507419" y="885381"/>
                </a:lnTo>
                <a:lnTo>
                  <a:pt x="10581096" y="870867"/>
                </a:lnTo>
                <a:lnTo>
                  <a:pt x="10581096" y="1003915"/>
                </a:lnTo>
                <a:lnTo>
                  <a:pt x="10581096" y="1003915"/>
                </a:lnTo>
                <a:lnTo>
                  <a:pt x="10581096" y="1203487"/>
                </a:lnTo>
                <a:lnTo>
                  <a:pt x="10581096" y="1669154"/>
                </a:lnTo>
                <a:lnTo>
                  <a:pt x="4408790" y="1669154"/>
                </a:lnTo>
                <a:lnTo>
                  <a:pt x="1763516" y="1669154"/>
                </a:lnTo>
                <a:lnTo>
                  <a:pt x="1763516" y="1669154"/>
                </a:lnTo>
                <a:lnTo>
                  <a:pt x="0" y="1669154"/>
                </a:lnTo>
                <a:lnTo>
                  <a:pt x="0" y="1203487"/>
                </a:lnTo>
                <a:lnTo>
                  <a:pt x="0" y="1003915"/>
                </a:lnTo>
                <a:lnTo>
                  <a:pt x="0" y="1003915"/>
                </a:lnTo>
                <a:lnTo>
                  <a:pt x="0" y="870867"/>
                </a:lnTo>
                <a:close/>
              </a:path>
            </a:pathLst>
          </a:custGeom>
          <a:solidFill>
            <a:srgbClr val="F26D00">
              <a:alpha val="96000"/>
            </a:srgbClr>
          </a:solidFill>
          <a:ln>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endParaRPr lang="en-US" dirty="0"/>
          </a:p>
          <a:p>
            <a:endParaRPr lang="en-US" dirty="0"/>
          </a:p>
          <a:p>
            <a:endParaRPr lang="en-US" dirty="0"/>
          </a:p>
          <a:p>
            <a:r>
              <a:rPr lang="en-US" dirty="0"/>
              <a:t>These localized, intermittent flows are generated at the magnetotail, and they travel Earthward, possibly leading to a large amount of plasma and magnetic flux transport.</a:t>
            </a:r>
          </a:p>
        </p:txBody>
      </p:sp>
    </p:spTree>
    <p:extLst>
      <p:ext uri="{BB962C8B-B14F-4D97-AF65-F5344CB8AC3E}">
        <p14:creationId xmlns:p14="http://schemas.microsoft.com/office/powerpoint/2010/main" val="340277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15</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412734"/>
            <a:ext cx="11277600" cy="342900"/>
          </a:xfrm>
          <a:prstGeom prst="rect">
            <a:avLst/>
          </a:prstGeom>
        </p:spPr>
        <p:txBody>
          <a:bodyPr/>
          <a:lstStyle>
            <a:lvl1pPr defTabSz="768095">
              <a:defRPr sz="2351"/>
            </a:lvl1pPr>
          </a:lstStyle>
          <a:p>
            <a:r>
              <a:rPr lang="en-US" sz="2800" dirty="0"/>
              <a:t>An example of a Mesoscale processes with global-scale consequences:</a:t>
            </a:r>
            <a:endParaRPr sz="2800" dirty="0"/>
          </a:p>
        </p:txBody>
      </p:sp>
      <p:sp>
        <p:nvSpPr>
          <p:cNvPr id="9" name="Text Placeholder 8">
            <a:extLst>
              <a:ext uri="{FF2B5EF4-FFF2-40B4-BE49-F238E27FC236}">
                <a16:creationId xmlns:a16="http://schemas.microsoft.com/office/drawing/2014/main" id="{19F6D306-D33C-7C44-B3AB-9397C47E40BA}"/>
              </a:ext>
            </a:extLst>
          </p:cNvPr>
          <p:cNvSpPr>
            <a:spLocks noGrp="1"/>
          </p:cNvSpPr>
          <p:nvPr>
            <p:ph type="body" idx="13"/>
          </p:nvPr>
        </p:nvSpPr>
        <p:spPr>
          <a:xfrm>
            <a:off x="3213100" y="687144"/>
            <a:ext cx="11277600" cy="3860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indent="0">
              <a:buSzTx/>
              <a:buFontTx/>
              <a:buNone/>
              <a:defRPr>
                <a:solidFill>
                  <a:srgbClr val="8497B0"/>
                </a:solidFill>
              </a:defRPr>
            </a:lvl1pPr>
          </a:lstStyle>
          <a:p>
            <a:r>
              <a:rPr lang="en-US" dirty="0"/>
              <a:t>Bursty bulk flows &amp; build-up of the ring current</a:t>
            </a:r>
            <a:endParaRPr dirty="0"/>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pic>
        <p:nvPicPr>
          <p:cNvPr id="2" name="ts07d_RC_injections.png" descr="ts07d_RC_injections.png">
            <a:extLst>
              <a:ext uri="{FF2B5EF4-FFF2-40B4-BE49-F238E27FC236}">
                <a16:creationId xmlns:a16="http://schemas.microsoft.com/office/drawing/2014/main" id="{B8C3A99C-ED89-E2D1-1DFA-4CC6DBF03AF7}"/>
              </a:ext>
            </a:extLst>
          </p:cNvPr>
          <p:cNvPicPr>
            <a:picLocks noChangeAspect="1"/>
          </p:cNvPicPr>
          <p:nvPr/>
        </p:nvPicPr>
        <p:blipFill>
          <a:blip r:embed="rId3"/>
          <a:stretch>
            <a:fillRect/>
          </a:stretch>
        </p:blipFill>
        <p:spPr>
          <a:xfrm>
            <a:off x="700157" y="1347640"/>
            <a:ext cx="10791686" cy="3478580"/>
          </a:xfrm>
          <a:prstGeom prst="rect">
            <a:avLst/>
          </a:prstGeom>
          <a:ln w="12700">
            <a:miter lim="400000"/>
          </a:ln>
        </p:spPr>
      </p:pic>
      <p:sp>
        <p:nvSpPr>
          <p:cNvPr id="4" name="Speech Bubble: Rectangle 3">
            <a:extLst>
              <a:ext uri="{FF2B5EF4-FFF2-40B4-BE49-F238E27FC236}">
                <a16:creationId xmlns:a16="http://schemas.microsoft.com/office/drawing/2014/main" id="{5DC3E9C2-E1EB-63ED-B373-387684A5B73E}"/>
              </a:ext>
            </a:extLst>
          </p:cNvPr>
          <p:cNvSpPr/>
          <p:nvPr/>
        </p:nvSpPr>
        <p:spPr>
          <a:xfrm flipH="1">
            <a:off x="827313" y="4775190"/>
            <a:ext cx="10581096" cy="1277267"/>
          </a:xfrm>
          <a:custGeom>
            <a:avLst/>
            <a:gdLst>
              <a:gd name="connsiteX0" fmla="*/ 0 w 10581096"/>
              <a:gd name="connsiteY0" fmla="*/ 0 h 798287"/>
              <a:gd name="connsiteX1" fmla="*/ 1763516 w 10581096"/>
              <a:gd name="connsiteY1" fmla="*/ 0 h 798287"/>
              <a:gd name="connsiteX2" fmla="*/ 3315057 w 10581096"/>
              <a:gd name="connsiteY2" fmla="*/ -478980 h 798287"/>
              <a:gd name="connsiteX3" fmla="*/ 4408790 w 10581096"/>
              <a:gd name="connsiteY3" fmla="*/ 0 h 798287"/>
              <a:gd name="connsiteX4" fmla="*/ 10581096 w 10581096"/>
              <a:gd name="connsiteY4" fmla="*/ 0 h 798287"/>
              <a:gd name="connsiteX5" fmla="*/ 10581096 w 10581096"/>
              <a:gd name="connsiteY5" fmla="*/ 133048 h 798287"/>
              <a:gd name="connsiteX6" fmla="*/ 10581096 w 10581096"/>
              <a:gd name="connsiteY6" fmla="*/ 133048 h 798287"/>
              <a:gd name="connsiteX7" fmla="*/ 10581096 w 10581096"/>
              <a:gd name="connsiteY7" fmla="*/ 332620 h 798287"/>
              <a:gd name="connsiteX8" fmla="*/ 10581096 w 10581096"/>
              <a:gd name="connsiteY8" fmla="*/ 798287 h 798287"/>
              <a:gd name="connsiteX9" fmla="*/ 4408790 w 10581096"/>
              <a:gd name="connsiteY9" fmla="*/ 798287 h 798287"/>
              <a:gd name="connsiteX10" fmla="*/ 1763516 w 10581096"/>
              <a:gd name="connsiteY10" fmla="*/ 798287 h 798287"/>
              <a:gd name="connsiteX11" fmla="*/ 1763516 w 10581096"/>
              <a:gd name="connsiteY11" fmla="*/ 798287 h 798287"/>
              <a:gd name="connsiteX12" fmla="*/ 0 w 10581096"/>
              <a:gd name="connsiteY12" fmla="*/ 798287 h 798287"/>
              <a:gd name="connsiteX13" fmla="*/ 0 w 10581096"/>
              <a:gd name="connsiteY13" fmla="*/ 332620 h 798287"/>
              <a:gd name="connsiteX14" fmla="*/ 0 w 10581096"/>
              <a:gd name="connsiteY14" fmla="*/ 133048 h 798287"/>
              <a:gd name="connsiteX15" fmla="*/ 0 w 10581096"/>
              <a:gd name="connsiteY15" fmla="*/ 133048 h 798287"/>
              <a:gd name="connsiteX16" fmla="*/ 0 w 10581096"/>
              <a:gd name="connsiteY16" fmla="*/ 0 h 798287"/>
              <a:gd name="connsiteX0" fmla="*/ 0 w 10581096"/>
              <a:gd name="connsiteY0" fmla="*/ 478980 h 1277267"/>
              <a:gd name="connsiteX1" fmla="*/ 1763516 w 10581096"/>
              <a:gd name="connsiteY1" fmla="*/ 478980 h 1277267"/>
              <a:gd name="connsiteX2" fmla="*/ 3315057 w 10581096"/>
              <a:gd name="connsiteY2" fmla="*/ 0 h 1277267"/>
              <a:gd name="connsiteX3" fmla="*/ 3508904 w 10581096"/>
              <a:gd name="connsiteY3" fmla="*/ 478980 h 1277267"/>
              <a:gd name="connsiteX4" fmla="*/ 10581096 w 10581096"/>
              <a:gd name="connsiteY4" fmla="*/ 478980 h 1277267"/>
              <a:gd name="connsiteX5" fmla="*/ 10581096 w 10581096"/>
              <a:gd name="connsiteY5" fmla="*/ 612028 h 1277267"/>
              <a:gd name="connsiteX6" fmla="*/ 10581096 w 10581096"/>
              <a:gd name="connsiteY6" fmla="*/ 612028 h 1277267"/>
              <a:gd name="connsiteX7" fmla="*/ 10581096 w 10581096"/>
              <a:gd name="connsiteY7" fmla="*/ 811600 h 1277267"/>
              <a:gd name="connsiteX8" fmla="*/ 10581096 w 10581096"/>
              <a:gd name="connsiteY8" fmla="*/ 1277267 h 1277267"/>
              <a:gd name="connsiteX9" fmla="*/ 4408790 w 10581096"/>
              <a:gd name="connsiteY9" fmla="*/ 1277267 h 1277267"/>
              <a:gd name="connsiteX10" fmla="*/ 1763516 w 10581096"/>
              <a:gd name="connsiteY10" fmla="*/ 1277267 h 1277267"/>
              <a:gd name="connsiteX11" fmla="*/ 1763516 w 10581096"/>
              <a:gd name="connsiteY11" fmla="*/ 1277267 h 1277267"/>
              <a:gd name="connsiteX12" fmla="*/ 0 w 10581096"/>
              <a:gd name="connsiteY12" fmla="*/ 1277267 h 1277267"/>
              <a:gd name="connsiteX13" fmla="*/ 0 w 10581096"/>
              <a:gd name="connsiteY13" fmla="*/ 811600 h 1277267"/>
              <a:gd name="connsiteX14" fmla="*/ 0 w 10581096"/>
              <a:gd name="connsiteY14" fmla="*/ 612028 h 1277267"/>
              <a:gd name="connsiteX15" fmla="*/ 0 w 10581096"/>
              <a:gd name="connsiteY15" fmla="*/ 612028 h 1277267"/>
              <a:gd name="connsiteX16" fmla="*/ 0 w 10581096"/>
              <a:gd name="connsiteY16" fmla="*/ 478980 h 1277267"/>
              <a:gd name="connsiteX0" fmla="*/ 0 w 10581096"/>
              <a:gd name="connsiteY0" fmla="*/ 478980 h 1277267"/>
              <a:gd name="connsiteX1" fmla="*/ 2924659 w 10581096"/>
              <a:gd name="connsiteY1" fmla="*/ 478980 h 1277267"/>
              <a:gd name="connsiteX2" fmla="*/ 3315057 w 10581096"/>
              <a:gd name="connsiteY2" fmla="*/ 0 h 1277267"/>
              <a:gd name="connsiteX3" fmla="*/ 3508904 w 10581096"/>
              <a:gd name="connsiteY3" fmla="*/ 478980 h 1277267"/>
              <a:gd name="connsiteX4" fmla="*/ 10581096 w 10581096"/>
              <a:gd name="connsiteY4" fmla="*/ 478980 h 1277267"/>
              <a:gd name="connsiteX5" fmla="*/ 10581096 w 10581096"/>
              <a:gd name="connsiteY5" fmla="*/ 612028 h 1277267"/>
              <a:gd name="connsiteX6" fmla="*/ 10581096 w 10581096"/>
              <a:gd name="connsiteY6" fmla="*/ 612028 h 1277267"/>
              <a:gd name="connsiteX7" fmla="*/ 10581096 w 10581096"/>
              <a:gd name="connsiteY7" fmla="*/ 811600 h 1277267"/>
              <a:gd name="connsiteX8" fmla="*/ 10581096 w 10581096"/>
              <a:gd name="connsiteY8" fmla="*/ 1277267 h 1277267"/>
              <a:gd name="connsiteX9" fmla="*/ 4408790 w 10581096"/>
              <a:gd name="connsiteY9" fmla="*/ 1277267 h 1277267"/>
              <a:gd name="connsiteX10" fmla="*/ 1763516 w 10581096"/>
              <a:gd name="connsiteY10" fmla="*/ 1277267 h 1277267"/>
              <a:gd name="connsiteX11" fmla="*/ 1763516 w 10581096"/>
              <a:gd name="connsiteY11" fmla="*/ 1277267 h 1277267"/>
              <a:gd name="connsiteX12" fmla="*/ 0 w 10581096"/>
              <a:gd name="connsiteY12" fmla="*/ 1277267 h 1277267"/>
              <a:gd name="connsiteX13" fmla="*/ 0 w 10581096"/>
              <a:gd name="connsiteY13" fmla="*/ 811600 h 1277267"/>
              <a:gd name="connsiteX14" fmla="*/ 0 w 10581096"/>
              <a:gd name="connsiteY14" fmla="*/ 612028 h 1277267"/>
              <a:gd name="connsiteX15" fmla="*/ 0 w 10581096"/>
              <a:gd name="connsiteY15" fmla="*/ 612028 h 1277267"/>
              <a:gd name="connsiteX16" fmla="*/ 0 w 10581096"/>
              <a:gd name="connsiteY16" fmla="*/ 478980 h 1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1096" h="1277267">
                <a:moveTo>
                  <a:pt x="0" y="478980"/>
                </a:moveTo>
                <a:lnTo>
                  <a:pt x="2924659" y="478980"/>
                </a:lnTo>
                <a:lnTo>
                  <a:pt x="3315057" y="0"/>
                </a:lnTo>
                <a:lnTo>
                  <a:pt x="3508904" y="478980"/>
                </a:lnTo>
                <a:lnTo>
                  <a:pt x="10581096" y="478980"/>
                </a:lnTo>
                <a:lnTo>
                  <a:pt x="10581096" y="612028"/>
                </a:lnTo>
                <a:lnTo>
                  <a:pt x="10581096" y="612028"/>
                </a:lnTo>
                <a:lnTo>
                  <a:pt x="10581096" y="811600"/>
                </a:lnTo>
                <a:lnTo>
                  <a:pt x="10581096" y="1277267"/>
                </a:lnTo>
                <a:lnTo>
                  <a:pt x="4408790" y="1277267"/>
                </a:lnTo>
                <a:lnTo>
                  <a:pt x="1763516" y="1277267"/>
                </a:lnTo>
                <a:lnTo>
                  <a:pt x="1763516" y="1277267"/>
                </a:lnTo>
                <a:lnTo>
                  <a:pt x="0" y="1277267"/>
                </a:lnTo>
                <a:lnTo>
                  <a:pt x="0" y="811600"/>
                </a:lnTo>
                <a:lnTo>
                  <a:pt x="0" y="612028"/>
                </a:lnTo>
                <a:lnTo>
                  <a:pt x="0" y="612028"/>
                </a:lnTo>
                <a:lnTo>
                  <a:pt x="0" y="478980"/>
                </a:lnTo>
                <a:close/>
              </a:path>
            </a:pathLst>
          </a:custGeom>
          <a:solidFill>
            <a:srgbClr val="F26D00">
              <a:alpha val="96000"/>
            </a:srgbClr>
          </a:solidFill>
          <a:ln>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endParaRPr lang="en-US" dirty="0"/>
          </a:p>
          <a:p>
            <a:endParaRPr lang="en-US" dirty="0"/>
          </a:p>
          <a:p>
            <a:r>
              <a:rPr lang="en-US" dirty="0"/>
              <a:t>They are also believed to contribute significantly to the formation of the ring current via injection of energetic ions into the inner magnetosphere.</a:t>
            </a:r>
          </a:p>
        </p:txBody>
      </p:sp>
    </p:spTree>
    <p:extLst>
      <p:ext uri="{BB962C8B-B14F-4D97-AF65-F5344CB8AC3E}">
        <p14:creationId xmlns:p14="http://schemas.microsoft.com/office/powerpoint/2010/main" val="337958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16</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412734"/>
            <a:ext cx="11277600" cy="342900"/>
          </a:xfrm>
          <a:prstGeom prst="rect">
            <a:avLst/>
          </a:prstGeom>
        </p:spPr>
        <p:txBody>
          <a:bodyPr/>
          <a:lstStyle>
            <a:lvl1pPr defTabSz="768095">
              <a:defRPr sz="2351"/>
            </a:lvl1pPr>
          </a:lstStyle>
          <a:p>
            <a:r>
              <a:rPr lang="en-US" sz="2800" dirty="0"/>
              <a:t>An example of a Mesoscale processes with global-scale consequences:</a:t>
            </a:r>
            <a:endParaRPr sz="2800" dirty="0"/>
          </a:p>
        </p:txBody>
      </p:sp>
      <p:sp>
        <p:nvSpPr>
          <p:cNvPr id="9" name="Text Placeholder 8">
            <a:extLst>
              <a:ext uri="{FF2B5EF4-FFF2-40B4-BE49-F238E27FC236}">
                <a16:creationId xmlns:a16="http://schemas.microsoft.com/office/drawing/2014/main" id="{19F6D306-D33C-7C44-B3AB-9397C47E40BA}"/>
              </a:ext>
            </a:extLst>
          </p:cNvPr>
          <p:cNvSpPr>
            <a:spLocks noGrp="1"/>
          </p:cNvSpPr>
          <p:nvPr>
            <p:ph type="body" idx="13"/>
          </p:nvPr>
        </p:nvSpPr>
        <p:spPr>
          <a:xfrm>
            <a:off x="3213100" y="687144"/>
            <a:ext cx="11277600" cy="3860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0" indent="0">
              <a:buSzTx/>
              <a:buFontTx/>
              <a:buNone/>
              <a:defRPr>
                <a:solidFill>
                  <a:srgbClr val="8497B0"/>
                </a:solidFill>
              </a:defRPr>
            </a:lvl1pPr>
          </a:lstStyle>
          <a:p>
            <a:r>
              <a:rPr lang="en-US" dirty="0"/>
              <a:t>Bursty bulk flows &amp; build-up of the ring current</a:t>
            </a:r>
            <a:endParaRPr dirty="0"/>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pic>
        <p:nvPicPr>
          <p:cNvPr id="2" name="ts07d_RC_injections.png" descr="ts07d_RC_injections.png">
            <a:extLst>
              <a:ext uri="{FF2B5EF4-FFF2-40B4-BE49-F238E27FC236}">
                <a16:creationId xmlns:a16="http://schemas.microsoft.com/office/drawing/2014/main" id="{B8C3A99C-ED89-E2D1-1DFA-4CC6DBF03AF7}"/>
              </a:ext>
            </a:extLst>
          </p:cNvPr>
          <p:cNvPicPr>
            <a:picLocks noChangeAspect="1"/>
          </p:cNvPicPr>
          <p:nvPr/>
        </p:nvPicPr>
        <p:blipFill>
          <a:blip r:embed="rId3"/>
          <a:stretch>
            <a:fillRect/>
          </a:stretch>
        </p:blipFill>
        <p:spPr>
          <a:xfrm>
            <a:off x="700157" y="1347640"/>
            <a:ext cx="10791686" cy="3478580"/>
          </a:xfrm>
          <a:prstGeom prst="rect">
            <a:avLst/>
          </a:prstGeom>
          <a:ln w="12700">
            <a:miter lim="400000"/>
          </a:ln>
        </p:spPr>
      </p:pic>
      <p:sp>
        <p:nvSpPr>
          <p:cNvPr id="4" name="Speech Bubble: Rectangle 3">
            <a:extLst>
              <a:ext uri="{FF2B5EF4-FFF2-40B4-BE49-F238E27FC236}">
                <a16:creationId xmlns:a16="http://schemas.microsoft.com/office/drawing/2014/main" id="{5DC3E9C2-E1EB-63ED-B373-387684A5B73E}"/>
              </a:ext>
            </a:extLst>
          </p:cNvPr>
          <p:cNvSpPr/>
          <p:nvPr/>
        </p:nvSpPr>
        <p:spPr>
          <a:xfrm flipH="1">
            <a:off x="827313" y="3570503"/>
            <a:ext cx="10581096" cy="2481954"/>
          </a:xfrm>
          <a:custGeom>
            <a:avLst/>
            <a:gdLst>
              <a:gd name="connsiteX0" fmla="*/ 0 w 10581096"/>
              <a:gd name="connsiteY0" fmla="*/ 0 h 798287"/>
              <a:gd name="connsiteX1" fmla="*/ 1763516 w 10581096"/>
              <a:gd name="connsiteY1" fmla="*/ 0 h 798287"/>
              <a:gd name="connsiteX2" fmla="*/ 3910138 w 10581096"/>
              <a:gd name="connsiteY2" fmla="*/ -1683667 h 798287"/>
              <a:gd name="connsiteX3" fmla="*/ 4408790 w 10581096"/>
              <a:gd name="connsiteY3" fmla="*/ 0 h 798287"/>
              <a:gd name="connsiteX4" fmla="*/ 10581096 w 10581096"/>
              <a:gd name="connsiteY4" fmla="*/ 0 h 798287"/>
              <a:gd name="connsiteX5" fmla="*/ 10581096 w 10581096"/>
              <a:gd name="connsiteY5" fmla="*/ 133048 h 798287"/>
              <a:gd name="connsiteX6" fmla="*/ 10581096 w 10581096"/>
              <a:gd name="connsiteY6" fmla="*/ 133048 h 798287"/>
              <a:gd name="connsiteX7" fmla="*/ 10581096 w 10581096"/>
              <a:gd name="connsiteY7" fmla="*/ 332620 h 798287"/>
              <a:gd name="connsiteX8" fmla="*/ 10581096 w 10581096"/>
              <a:gd name="connsiteY8" fmla="*/ 798287 h 798287"/>
              <a:gd name="connsiteX9" fmla="*/ 4408790 w 10581096"/>
              <a:gd name="connsiteY9" fmla="*/ 798287 h 798287"/>
              <a:gd name="connsiteX10" fmla="*/ 1763516 w 10581096"/>
              <a:gd name="connsiteY10" fmla="*/ 798287 h 798287"/>
              <a:gd name="connsiteX11" fmla="*/ 1763516 w 10581096"/>
              <a:gd name="connsiteY11" fmla="*/ 798287 h 798287"/>
              <a:gd name="connsiteX12" fmla="*/ 0 w 10581096"/>
              <a:gd name="connsiteY12" fmla="*/ 798287 h 798287"/>
              <a:gd name="connsiteX13" fmla="*/ 0 w 10581096"/>
              <a:gd name="connsiteY13" fmla="*/ 332620 h 798287"/>
              <a:gd name="connsiteX14" fmla="*/ 0 w 10581096"/>
              <a:gd name="connsiteY14" fmla="*/ 133048 h 798287"/>
              <a:gd name="connsiteX15" fmla="*/ 0 w 10581096"/>
              <a:gd name="connsiteY15" fmla="*/ 133048 h 798287"/>
              <a:gd name="connsiteX16" fmla="*/ 0 w 10581096"/>
              <a:gd name="connsiteY16" fmla="*/ 0 h 798287"/>
              <a:gd name="connsiteX0" fmla="*/ 0 w 10581096"/>
              <a:gd name="connsiteY0" fmla="*/ 1683667 h 2481954"/>
              <a:gd name="connsiteX1" fmla="*/ 1763516 w 10581096"/>
              <a:gd name="connsiteY1" fmla="*/ 1683667 h 2481954"/>
              <a:gd name="connsiteX2" fmla="*/ 3910138 w 10581096"/>
              <a:gd name="connsiteY2" fmla="*/ 0 h 2481954"/>
              <a:gd name="connsiteX3" fmla="*/ 3204104 w 10581096"/>
              <a:gd name="connsiteY3" fmla="*/ 1683667 h 2481954"/>
              <a:gd name="connsiteX4" fmla="*/ 10581096 w 10581096"/>
              <a:gd name="connsiteY4" fmla="*/ 1683667 h 2481954"/>
              <a:gd name="connsiteX5" fmla="*/ 10581096 w 10581096"/>
              <a:gd name="connsiteY5" fmla="*/ 1816715 h 2481954"/>
              <a:gd name="connsiteX6" fmla="*/ 10581096 w 10581096"/>
              <a:gd name="connsiteY6" fmla="*/ 1816715 h 2481954"/>
              <a:gd name="connsiteX7" fmla="*/ 10581096 w 10581096"/>
              <a:gd name="connsiteY7" fmla="*/ 2016287 h 2481954"/>
              <a:gd name="connsiteX8" fmla="*/ 10581096 w 10581096"/>
              <a:gd name="connsiteY8" fmla="*/ 2481954 h 2481954"/>
              <a:gd name="connsiteX9" fmla="*/ 4408790 w 10581096"/>
              <a:gd name="connsiteY9" fmla="*/ 2481954 h 2481954"/>
              <a:gd name="connsiteX10" fmla="*/ 1763516 w 10581096"/>
              <a:gd name="connsiteY10" fmla="*/ 2481954 h 2481954"/>
              <a:gd name="connsiteX11" fmla="*/ 1763516 w 10581096"/>
              <a:gd name="connsiteY11" fmla="*/ 2481954 h 2481954"/>
              <a:gd name="connsiteX12" fmla="*/ 0 w 10581096"/>
              <a:gd name="connsiteY12" fmla="*/ 2481954 h 2481954"/>
              <a:gd name="connsiteX13" fmla="*/ 0 w 10581096"/>
              <a:gd name="connsiteY13" fmla="*/ 2016287 h 2481954"/>
              <a:gd name="connsiteX14" fmla="*/ 0 w 10581096"/>
              <a:gd name="connsiteY14" fmla="*/ 1816715 h 2481954"/>
              <a:gd name="connsiteX15" fmla="*/ 0 w 10581096"/>
              <a:gd name="connsiteY15" fmla="*/ 1816715 h 2481954"/>
              <a:gd name="connsiteX16" fmla="*/ 0 w 10581096"/>
              <a:gd name="connsiteY16" fmla="*/ 1683667 h 2481954"/>
              <a:gd name="connsiteX0" fmla="*/ 0 w 10581096"/>
              <a:gd name="connsiteY0" fmla="*/ 1683667 h 2481954"/>
              <a:gd name="connsiteX1" fmla="*/ 2474716 w 10581096"/>
              <a:gd name="connsiteY1" fmla="*/ 1669153 h 2481954"/>
              <a:gd name="connsiteX2" fmla="*/ 3910138 w 10581096"/>
              <a:gd name="connsiteY2" fmla="*/ 0 h 2481954"/>
              <a:gd name="connsiteX3" fmla="*/ 3204104 w 10581096"/>
              <a:gd name="connsiteY3" fmla="*/ 1683667 h 2481954"/>
              <a:gd name="connsiteX4" fmla="*/ 10581096 w 10581096"/>
              <a:gd name="connsiteY4" fmla="*/ 1683667 h 2481954"/>
              <a:gd name="connsiteX5" fmla="*/ 10581096 w 10581096"/>
              <a:gd name="connsiteY5" fmla="*/ 1816715 h 2481954"/>
              <a:gd name="connsiteX6" fmla="*/ 10581096 w 10581096"/>
              <a:gd name="connsiteY6" fmla="*/ 1816715 h 2481954"/>
              <a:gd name="connsiteX7" fmla="*/ 10581096 w 10581096"/>
              <a:gd name="connsiteY7" fmla="*/ 2016287 h 2481954"/>
              <a:gd name="connsiteX8" fmla="*/ 10581096 w 10581096"/>
              <a:gd name="connsiteY8" fmla="*/ 2481954 h 2481954"/>
              <a:gd name="connsiteX9" fmla="*/ 4408790 w 10581096"/>
              <a:gd name="connsiteY9" fmla="*/ 2481954 h 2481954"/>
              <a:gd name="connsiteX10" fmla="*/ 1763516 w 10581096"/>
              <a:gd name="connsiteY10" fmla="*/ 2481954 h 2481954"/>
              <a:gd name="connsiteX11" fmla="*/ 1763516 w 10581096"/>
              <a:gd name="connsiteY11" fmla="*/ 2481954 h 2481954"/>
              <a:gd name="connsiteX12" fmla="*/ 0 w 10581096"/>
              <a:gd name="connsiteY12" fmla="*/ 2481954 h 2481954"/>
              <a:gd name="connsiteX13" fmla="*/ 0 w 10581096"/>
              <a:gd name="connsiteY13" fmla="*/ 2016287 h 2481954"/>
              <a:gd name="connsiteX14" fmla="*/ 0 w 10581096"/>
              <a:gd name="connsiteY14" fmla="*/ 1816715 h 2481954"/>
              <a:gd name="connsiteX15" fmla="*/ 0 w 10581096"/>
              <a:gd name="connsiteY15" fmla="*/ 1816715 h 2481954"/>
              <a:gd name="connsiteX16" fmla="*/ 0 w 10581096"/>
              <a:gd name="connsiteY16" fmla="*/ 1683667 h 248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1096" h="2481954">
                <a:moveTo>
                  <a:pt x="0" y="1683667"/>
                </a:moveTo>
                <a:lnTo>
                  <a:pt x="2474716" y="1669153"/>
                </a:lnTo>
                <a:lnTo>
                  <a:pt x="3910138" y="0"/>
                </a:lnTo>
                <a:lnTo>
                  <a:pt x="3204104" y="1683667"/>
                </a:lnTo>
                <a:lnTo>
                  <a:pt x="10581096" y="1683667"/>
                </a:lnTo>
                <a:lnTo>
                  <a:pt x="10581096" y="1816715"/>
                </a:lnTo>
                <a:lnTo>
                  <a:pt x="10581096" y="1816715"/>
                </a:lnTo>
                <a:lnTo>
                  <a:pt x="10581096" y="2016287"/>
                </a:lnTo>
                <a:lnTo>
                  <a:pt x="10581096" y="2481954"/>
                </a:lnTo>
                <a:lnTo>
                  <a:pt x="4408790" y="2481954"/>
                </a:lnTo>
                <a:lnTo>
                  <a:pt x="1763516" y="2481954"/>
                </a:lnTo>
                <a:lnTo>
                  <a:pt x="1763516" y="2481954"/>
                </a:lnTo>
                <a:lnTo>
                  <a:pt x="0" y="2481954"/>
                </a:lnTo>
                <a:lnTo>
                  <a:pt x="0" y="2016287"/>
                </a:lnTo>
                <a:lnTo>
                  <a:pt x="0" y="1816715"/>
                </a:lnTo>
                <a:lnTo>
                  <a:pt x="0" y="1816715"/>
                </a:lnTo>
                <a:lnTo>
                  <a:pt x="0" y="1683667"/>
                </a:lnTo>
                <a:close/>
              </a:path>
            </a:pathLst>
          </a:custGeom>
          <a:solidFill>
            <a:srgbClr val="F26D00">
              <a:alpha val="96000"/>
            </a:srgbClr>
          </a:solidFill>
          <a:ln cmpd="sng">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The ring current, in turn, drives the so-called "Region 2" magnetic field-aligned currents into the ionosphere where they connect to the "Region 1" currents driven by magnetospheric processes at higher latitudes. </a:t>
            </a:r>
          </a:p>
        </p:txBody>
      </p:sp>
    </p:spTree>
    <p:extLst>
      <p:ext uri="{BB962C8B-B14F-4D97-AF65-F5344CB8AC3E}">
        <p14:creationId xmlns:p14="http://schemas.microsoft.com/office/powerpoint/2010/main" val="3030230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17</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412734"/>
            <a:ext cx="11277600" cy="342900"/>
          </a:xfrm>
          <a:prstGeom prst="rect">
            <a:avLst/>
          </a:prstGeom>
        </p:spPr>
        <p:txBody>
          <a:bodyPr/>
          <a:lstStyle>
            <a:lvl1pPr defTabSz="768095">
              <a:defRPr sz="2351"/>
            </a:lvl1pPr>
          </a:lstStyle>
          <a:p>
            <a:r>
              <a:rPr lang="en-US" sz="2800" dirty="0"/>
              <a:t>An example of a Mesoscale processes with global-scale consequences:</a:t>
            </a:r>
            <a:endParaRPr sz="2800" dirty="0"/>
          </a:p>
        </p:txBody>
      </p:sp>
      <p:sp>
        <p:nvSpPr>
          <p:cNvPr id="9" name="Text Placeholder 8">
            <a:extLst>
              <a:ext uri="{FF2B5EF4-FFF2-40B4-BE49-F238E27FC236}">
                <a16:creationId xmlns:a16="http://schemas.microsoft.com/office/drawing/2014/main" id="{19F6D306-D33C-7C44-B3AB-9397C47E40BA}"/>
              </a:ext>
            </a:extLst>
          </p:cNvPr>
          <p:cNvSpPr>
            <a:spLocks noGrp="1"/>
          </p:cNvSpPr>
          <p:nvPr>
            <p:ph type="body" idx="13"/>
          </p:nvPr>
        </p:nvSpPr>
        <p:spPr>
          <a:xfrm>
            <a:off x="3213100" y="687144"/>
            <a:ext cx="11277600" cy="3860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indent="0">
              <a:buSzTx/>
              <a:buFontTx/>
              <a:buNone/>
              <a:defRPr>
                <a:solidFill>
                  <a:srgbClr val="8497B0"/>
                </a:solidFill>
              </a:defRPr>
            </a:lvl1pPr>
          </a:lstStyle>
          <a:p>
            <a:r>
              <a:rPr lang="en-US" dirty="0"/>
              <a:t>Bursty bulk flows &amp; build-up of the ring current</a:t>
            </a:r>
            <a:endParaRPr dirty="0"/>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pic>
        <p:nvPicPr>
          <p:cNvPr id="2" name="ts07d_RC_injections.png" descr="ts07d_RC_injections.png">
            <a:extLst>
              <a:ext uri="{FF2B5EF4-FFF2-40B4-BE49-F238E27FC236}">
                <a16:creationId xmlns:a16="http://schemas.microsoft.com/office/drawing/2014/main" id="{B8C3A99C-ED89-E2D1-1DFA-4CC6DBF03AF7}"/>
              </a:ext>
            </a:extLst>
          </p:cNvPr>
          <p:cNvPicPr>
            <a:picLocks noChangeAspect="1"/>
          </p:cNvPicPr>
          <p:nvPr/>
        </p:nvPicPr>
        <p:blipFill>
          <a:blip r:embed="rId3"/>
          <a:stretch>
            <a:fillRect/>
          </a:stretch>
        </p:blipFill>
        <p:spPr>
          <a:xfrm>
            <a:off x="700157" y="1347640"/>
            <a:ext cx="10791686" cy="3478580"/>
          </a:xfrm>
          <a:prstGeom prst="rect">
            <a:avLst/>
          </a:prstGeom>
          <a:ln w="12700">
            <a:miter lim="400000"/>
          </a:ln>
        </p:spPr>
      </p:pic>
      <p:sp>
        <p:nvSpPr>
          <p:cNvPr id="4" name="Speech Bubble: Rectangle 3">
            <a:extLst>
              <a:ext uri="{FF2B5EF4-FFF2-40B4-BE49-F238E27FC236}">
                <a16:creationId xmlns:a16="http://schemas.microsoft.com/office/drawing/2014/main" id="{5DC3E9C2-E1EB-63ED-B373-387684A5B73E}"/>
              </a:ext>
            </a:extLst>
          </p:cNvPr>
          <p:cNvSpPr/>
          <p:nvPr/>
        </p:nvSpPr>
        <p:spPr>
          <a:xfrm flipH="1">
            <a:off x="827313" y="4383306"/>
            <a:ext cx="10581096" cy="1669151"/>
          </a:xfrm>
          <a:custGeom>
            <a:avLst/>
            <a:gdLst>
              <a:gd name="connsiteX0" fmla="*/ 0 w 10581096"/>
              <a:gd name="connsiteY0" fmla="*/ 0 h 798287"/>
              <a:gd name="connsiteX1" fmla="*/ 6172306 w 10581096"/>
              <a:gd name="connsiteY1" fmla="*/ 0 h 798287"/>
              <a:gd name="connsiteX2" fmla="*/ 6595303 w 10581096"/>
              <a:gd name="connsiteY2" fmla="*/ -986978 h 798287"/>
              <a:gd name="connsiteX3" fmla="*/ 8817580 w 10581096"/>
              <a:gd name="connsiteY3" fmla="*/ 0 h 798287"/>
              <a:gd name="connsiteX4" fmla="*/ 10581096 w 10581096"/>
              <a:gd name="connsiteY4" fmla="*/ 0 h 798287"/>
              <a:gd name="connsiteX5" fmla="*/ 10581096 w 10581096"/>
              <a:gd name="connsiteY5" fmla="*/ 133048 h 798287"/>
              <a:gd name="connsiteX6" fmla="*/ 10581096 w 10581096"/>
              <a:gd name="connsiteY6" fmla="*/ 133048 h 798287"/>
              <a:gd name="connsiteX7" fmla="*/ 10581096 w 10581096"/>
              <a:gd name="connsiteY7" fmla="*/ 332620 h 798287"/>
              <a:gd name="connsiteX8" fmla="*/ 10581096 w 10581096"/>
              <a:gd name="connsiteY8" fmla="*/ 798287 h 798287"/>
              <a:gd name="connsiteX9" fmla="*/ 8817580 w 10581096"/>
              <a:gd name="connsiteY9" fmla="*/ 798287 h 798287"/>
              <a:gd name="connsiteX10" fmla="*/ 6172306 w 10581096"/>
              <a:gd name="connsiteY10" fmla="*/ 798287 h 798287"/>
              <a:gd name="connsiteX11" fmla="*/ 6172306 w 10581096"/>
              <a:gd name="connsiteY11" fmla="*/ 798287 h 798287"/>
              <a:gd name="connsiteX12" fmla="*/ 0 w 10581096"/>
              <a:gd name="connsiteY12" fmla="*/ 798287 h 798287"/>
              <a:gd name="connsiteX13" fmla="*/ 0 w 10581096"/>
              <a:gd name="connsiteY13" fmla="*/ 332620 h 798287"/>
              <a:gd name="connsiteX14" fmla="*/ 0 w 10581096"/>
              <a:gd name="connsiteY14" fmla="*/ 133048 h 798287"/>
              <a:gd name="connsiteX15" fmla="*/ 0 w 10581096"/>
              <a:gd name="connsiteY15" fmla="*/ 133048 h 798287"/>
              <a:gd name="connsiteX16" fmla="*/ 0 w 10581096"/>
              <a:gd name="connsiteY16" fmla="*/ 0 h 798287"/>
              <a:gd name="connsiteX0" fmla="*/ 0 w 10581096"/>
              <a:gd name="connsiteY0" fmla="*/ 986978 h 1785265"/>
              <a:gd name="connsiteX1" fmla="*/ 6172306 w 10581096"/>
              <a:gd name="connsiteY1" fmla="*/ 986978 h 1785265"/>
              <a:gd name="connsiteX2" fmla="*/ 6595303 w 10581096"/>
              <a:gd name="connsiteY2" fmla="*/ 0 h 1785265"/>
              <a:gd name="connsiteX3" fmla="*/ 7133923 w 10581096"/>
              <a:gd name="connsiteY3" fmla="*/ 1001492 h 1785265"/>
              <a:gd name="connsiteX4" fmla="*/ 10581096 w 10581096"/>
              <a:gd name="connsiteY4" fmla="*/ 986978 h 1785265"/>
              <a:gd name="connsiteX5" fmla="*/ 10581096 w 10581096"/>
              <a:gd name="connsiteY5" fmla="*/ 1120026 h 1785265"/>
              <a:gd name="connsiteX6" fmla="*/ 10581096 w 10581096"/>
              <a:gd name="connsiteY6" fmla="*/ 1120026 h 1785265"/>
              <a:gd name="connsiteX7" fmla="*/ 10581096 w 10581096"/>
              <a:gd name="connsiteY7" fmla="*/ 1319598 h 1785265"/>
              <a:gd name="connsiteX8" fmla="*/ 10581096 w 10581096"/>
              <a:gd name="connsiteY8" fmla="*/ 1785265 h 1785265"/>
              <a:gd name="connsiteX9" fmla="*/ 8817580 w 10581096"/>
              <a:gd name="connsiteY9" fmla="*/ 1785265 h 1785265"/>
              <a:gd name="connsiteX10" fmla="*/ 6172306 w 10581096"/>
              <a:gd name="connsiteY10" fmla="*/ 1785265 h 1785265"/>
              <a:gd name="connsiteX11" fmla="*/ 6172306 w 10581096"/>
              <a:gd name="connsiteY11" fmla="*/ 1785265 h 1785265"/>
              <a:gd name="connsiteX12" fmla="*/ 0 w 10581096"/>
              <a:gd name="connsiteY12" fmla="*/ 1785265 h 1785265"/>
              <a:gd name="connsiteX13" fmla="*/ 0 w 10581096"/>
              <a:gd name="connsiteY13" fmla="*/ 1319598 h 1785265"/>
              <a:gd name="connsiteX14" fmla="*/ 0 w 10581096"/>
              <a:gd name="connsiteY14" fmla="*/ 1120026 h 1785265"/>
              <a:gd name="connsiteX15" fmla="*/ 0 w 10581096"/>
              <a:gd name="connsiteY15" fmla="*/ 1120026 h 1785265"/>
              <a:gd name="connsiteX16" fmla="*/ 0 w 10581096"/>
              <a:gd name="connsiteY16" fmla="*/ 986978 h 1785265"/>
              <a:gd name="connsiteX0" fmla="*/ 0 w 10581096"/>
              <a:gd name="connsiteY0" fmla="*/ 986978 h 1785265"/>
              <a:gd name="connsiteX1" fmla="*/ 6390020 w 10581096"/>
              <a:gd name="connsiteY1" fmla="*/ 986978 h 1785265"/>
              <a:gd name="connsiteX2" fmla="*/ 6595303 w 10581096"/>
              <a:gd name="connsiteY2" fmla="*/ 0 h 1785265"/>
              <a:gd name="connsiteX3" fmla="*/ 7133923 w 10581096"/>
              <a:gd name="connsiteY3" fmla="*/ 1001492 h 1785265"/>
              <a:gd name="connsiteX4" fmla="*/ 10581096 w 10581096"/>
              <a:gd name="connsiteY4" fmla="*/ 986978 h 1785265"/>
              <a:gd name="connsiteX5" fmla="*/ 10581096 w 10581096"/>
              <a:gd name="connsiteY5" fmla="*/ 1120026 h 1785265"/>
              <a:gd name="connsiteX6" fmla="*/ 10581096 w 10581096"/>
              <a:gd name="connsiteY6" fmla="*/ 1120026 h 1785265"/>
              <a:gd name="connsiteX7" fmla="*/ 10581096 w 10581096"/>
              <a:gd name="connsiteY7" fmla="*/ 1319598 h 1785265"/>
              <a:gd name="connsiteX8" fmla="*/ 10581096 w 10581096"/>
              <a:gd name="connsiteY8" fmla="*/ 1785265 h 1785265"/>
              <a:gd name="connsiteX9" fmla="*/ 8817580 w 10581096"/>
              <a:gd name="connsiteY9" fmla="*/ 1785265 h 1785265"/>
              <a:gd name="connsiteX10" fmla="*/ 6172306 w 10581096"/>
              <a:gd name="connsiteY10" fmla="*/ 1785265 h 1785265"/>
              <a:gd name="connsiteX11" fmla="*/ 6172306 w 10581096"/>
              <a:gd name="connsiteY11" fmla="*/ 1785265 h 1785265"/>
              <a:gd name="connsiteX12" fmla="*/ 0 w 10581096"/>
              <a:gd name="connsiteY12" fmla="*/ 1785265 h 1785265"/>
              <a:gd name="connsiteX13" fmla="*/ 0 w 10581096"/>
              <a:gd name="connsiteY13" fmla="*/ 1319598 h 1785265"/>
              <a:gd name="connsiteX14" fmla="*/ 0 w 10581096"/>
              <a:gd name="connsiteY14" fmla="*/ 1120026 h 1785265"/>
              <a:gd name="connsiteX15" fmla="*/ 0 w 10581096"/>
              <a:gd name="connsiteY15" fmla="*/ 1120026 h 1785265"/>
              <a:gd name="connsiteX16" fmla="*/ 0 w 10581096"/>
              <a:gd name="connsiteY16" fmla="*/ 986978 h 1785265"/>
              <a:gd name="connsiteX0" fmla="*/ 0 w 10581096"/>
              <a:gd name="connsiteY0" fmla="*/ 870864 h 1669151"/>
              <a:gd name="connsiteX1" fmla="*/ 6390020 w 10581096"/>
              <a:gd name="connsiteY1" fmla="*/ 870864 h 1669151"/>
              <a:gd name="connsiteX2" fmla="*/ 6624332 w 10581096"/>
              <a:gd name="connsiteY2" fmla="*/ 0 h 1669151"/>
              <a:gd name="connsiteX3" fmla="*/ 7133923 w 10581096"/>
              <a:gd name="connsiteY3" fmla="*/ 885378 h 1669151"/>
              <a:gd name="connsiteX4" fmla="*/ 10581096 w 10581096"/>
              <a:gd name="connsiteY4" fmla="*/ 870864 h 1669151"/>
              <a:gd name="connsiteX5" fmla="*/ 10581096 w 10581096"/>
              <a:gd name="connsiteY5" fmla="*/ 1003912 h 1669151"/>
              <a:gd name="connsiteX6" fmla="*/ 10581096 w 10581096"/>
              <a:gd name="connsiteY6" fmla="*/ 1003912 h 1669151"/>
              <a:gd name="connsiteX7" fmla="*/ 10581096 w 10581096"/>
              <a:gd name="connsiteY7" fmla="*/ 1203484 h 1669151"/>
              <a:gd name="connsiteX8" fmla="*/ 10581096 w 10581096"/>
              <a:gd name="connsiteY8" fmla="*/ 1669151 h 1669151"/>
              <a:gd name="connsiteX9" fmla="*/ 8817580 w 10581096"/>
              <a:gd name="connsiteY9" fmla="*/ 1669151 h 1669151"/>
              <a:gd name="connsiteX10" fmla="*/ 6172306 w 10581096"/>
              <a:gd name="connsiteY10" fmla="*/ 1669151 h 1669151"/>
              <a:gd name="connsiteX11" fmla="*/ 6172306 w 10581096"/>
              <a:gd name="connsiteY11" fmla="*/ 1669151 h 1669151"/>
              <a:gd name="connsiteX12" fmla="*/ 0 w 10581096"/>
              <a:gd name="connsiteY12" fmla="*/ 1669151 h 1669151"/>
              <a:gd name="connsiteX13" fmla="*/ 0 w 10581096"/>
              <a:gd name="connsiteY13" fmla="*/ 1203484 h 1669151"/>
              <a:gd name="connsiteX14" fmla="*/ 0 w 10581096"/>
              <a:gd name="connsiteY14" fmla="*/ 1003912 h 1669151"/>
              <a:gd name="connsiteX15" fmla="*/ 0 w 10581096"/>
              <a:gd name="connsiteY15" fmla="*/ 1003912 h 1669151"/>
              <a:gd name="connsiteX16" fmla="*/ 0 w 10581096"/>
              <a:gd name="connsiteY16" fmla="*/ 870864 h 16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1096" h="1669151">
                <a:moveTo>
                  <a:pt x="0" y="870864"/>
                </a:moveTo>
                <a:lnTo>
                  <a:pt x="6390020" y="870864"/>
                </a:lnTo>
                <a:lnTo>
                  <a:pt x="6624332" y="0"/>
                </a:lnTo>
                <a:lnTo>
                  <a:pt x="7133923" y="885378"/>
                </a:lnTo>
                <a:lnTo>
                  <a:pt x="10581096" y="870864"/>
                </a:lnTo>
                <a:lnTo>
                  <a:pt x="10581096" y="1003912"/>
                </a:lnTo>
                <a:lnTo>
                  <a:pt x="10581096" y="1003912"/>
                </a:lnTo>
                <a:lnTo>
                  <a:pt x="10581096" y="1203484"/>
                </a:lnTo>
                <a:lnTo>
                  <a:pt x="10581096" y="1669151"/>
                </a:lnTo>
                <a:lnTo>
                  <a:pt x="8817580" y="1669151"/>
                </a:lnTo>
                <a:lnTo>
                  <a:pt x="6172306" y="1669151"/>
                </a:lnTo>
                <a:lnTo>
                  <a:pt x="6172306" y="1669151"/>
                </a:lnTo>
                <a:lnTo>
                  <a:pt x="0" y="1669151"/>
                </a:lnTo>
                <a:lnTo>
                  <a:pt x="0" y="1203484"/>
                </a:lnTo>
                <a:lnTo>
                  <a:pt x="0" y="1003912"/>
                </a:lnTo>
                <a:lnTo>
                  <a:pt x="0" y="1003912"/>
                </a:lnTo>
                <a:lnTo>
                  <a:pt x="0" y="870864"/>
                </a:lnTo>
                <a:close/>
              </a:path>
            </a:pathLst>
          </a:custGeom>
          <a:solidFill>
            <a:srgbClr val="F26D00">
              <a:alpha val="96000"/>
            </a:srgbClr>
          </a:solidFill>
          <a:ln cmpd="sng">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lnSpcReduction="20000"/>
          </a:bodyPr>
          <a:lstStyle/>
          <a:p>
            <a:endParaRPr lang="en-US" dirty="0"/>
          </a:p>
          <a:p>
            <a:endParaRPr lang="en-US" dirty="0"/>
          </a:p>
          <a:p>
            <a:endParaRPr lang="en-US" dirty="0"/>
          </a:p>
          <a:p>
            <a:endParaRPr lang="en-US" dirty="0"/>
          </a:p>
          <a:p>
            <a:r>
              <a:rPr lang="en-US" dirty="0"/>
              <a:t>The currents then form a feedback loop in the ionosphere which occurs across ‘electrojets’, which are the most intense electrical currents in the ionosphere. It is in these auroral regions where strong Joule heating and momentum transfer between the ions and neutrals occur.</a:t>
            </a:r>
          </a:p>
        </p:txBody>
      </p:sp>
    </p:spTree>
    <p:extLst>
      <p:ext uri="{BB962C8B-B14F-4D97-AF65-F5344CB8AC3E}">
        <p14:creationId xmlns:p14="http://schemas.microsoft.com/office/powerpoint/2010/main" val="144704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18</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412734"/>
            <a:ext cx="11277600" cy="342900"/>
          </a:xfrm>
          <a:prstGeom prst="rect">
            <a:avLst/>
          </a:prstGeom>
        </p:spPr>
        <p:txBody>
          <a:bodyPr/>
          <a:lstStyle>
            <a:lvl1pPr defTabSz="768095">
              <a:defRPr sz="2351"/>
            </a:lvl1pPr>
          </a:lstStyle>
          <a:p>
            <a:r>
              <a:rPr lang="en-US" sz="2800" dirty="0"/>
              <a:t>An example of a Mesoscale processes with global-scale consequences:</a:t>
            </a:r>
            <a:endParaRPr sz="2800" dirty="0"/>
          </a:p>
        </p:txBody>
      </p:sp>
      <p:sp>
        <p:nvSpPr>
          <p:cNvPr id="9" name="Text Placeholder 8">
            <a:extLst>
              <a:ext uri="{FF2B5EF4-FFF2-40B4-BE49-F238E27FC236}">
                <a16:creationId xmlns:a16="http://schemas.microsoft.com/office/drawing/2014/main" id="{19F6D306-D33C-7C44-B3AB-9397C47E40BA}"/>
              </a:ext>
            </a:extLst>
          </p:cNvPr>
          <p:cNvSpPr>
            <a:spLocks noGrp="1"/>
          </p:cNvSpPr>
          <p:nvPr>
            <p:ph type="body" idx="13"/>
          </p:nvPr>
        </p:nvSpPr>
        <p:spPr>
          <a:xfrm>
            <a:off x="3213100" y="687144"/>
            <a:ext cx="11277600" cy="3860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0" indent="0">
              <a:buSzTx/>
              <a:buFontTx/>
              <a:buNone/>
              <a:defRPr>
                <a:solidFill>
                  <a:srgbClr val="8497B0"/>
                </a:solidFill>
              </a:defRPr>
            </a:lvl1pPr>
          </a:lstStyle>
          <a:p>
            <a:r>
              <a:rPr lang="en-US" dirty="0"/>
              <a:t>Bursty bulk flows &amp; build-up of the ring current</a:t>
            </a:r>
            <a:endParaRPr dirty="0"/>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pic>
        <p:nvPicPr>
          <p:cNvPr id="2" name="ts07d_RC_injections.png" descr="ts07d_RC_injections.png">
            <a:extLst>
              <a:ext uri="{FF2B5EF4-FFF2-40B4-BE49-F238E27FC236}">
                <a16:creationId xmlns:a16="http://schemas.microsoft.com/office/drawing/2014/main" id="{B8C3A99C-ED89-E2D1-1DFA-4CC6DBF03AF7}"/>
              </a:ext>
            </a:extLst>
          </p:cNvPr>
          <p:cNvPicPr>
            <a:picLocks noChangeAspect="1"/>
          </p:cNvPicPr>
          <p:nvPr/>
        </p:nvPicPr>
        <p:blipFill>
          <a:blip r:embed="rId3"/>
          <a:stretch>
            <a:fillRect/>
          </a:stretch>
        </p:blipFill>
        <p:spPr>
          <a:xfrm>
            <a:off x="700157" y="1347640"/>
            <a:ext cx="10791686" cy="3478580"/>
          </a:xfrm>
          <a:prstGeom prst="rect">
            <a:avLst/>
          </a:prstGeom>
          <a:ln w="12700">
            <a:miter lim="400000"/>
          </a:ln>
        </p:spPr>
      </p:pic>
      <p:sp>
        <p:nvSpPr>
          <p:cNvPr id="4" name="Speech Bubble: Rectangle 3">
            <a:extLst>
              <a:ext uri="{FF2B5EF4-FFF2-40B4-BE49-F238E27FC236}">
                <a16:creationId xmlns:a16="http://schemas.microsoft.com/office/drawing/2014/main" id="{5DC3E9C2-E1EB-63ED-B373-387684A5B73E}"/>
              </a:ext>
            </a:extLst>
          </p:cNvPr>
          <p:cNvSpPr/>
          <p:nvPr/>
        </p:nvSpPr>
        <p:spPr>
          <a:xfrm flipH="1">
            <a:off x="827313" y="4804224"/>
            <a:ext cx="10581096" cy="1248233"/>
          </a:xfrm>
          <a:custGeom>
            <a:avLst/>
            <a:gdLst>
              <a:gd name="connsiteX0" fmla="*/ 0 w 10581096"/>
              <a:gd name="connsiteY0" fmla="*/ 0 h 798287"/>
              <a:gd name="connsiteX1" fmla="*/ 6172306 w 10581096"/>
              <a:gd name="connsiteY1" fmla="*/ 0 h 798287"/>
              <a:gd name="connsiteX2" fmla="*/ 9164287 w 10581096"/>
              <a:gd name="connsiteY2" fmla="*/ -449946 h 798287"/>
              <a:gd name="connsiteX3" fmla="*/ 8817580 w 10581096"/>
              <a:gd name="connsiteY3" fmla="*/ 0 h 798287"/>
              <a:gd name="connsiteX4" fmla="*/ 10581096 w 10581096"/>
              <a:gd name="connsiteY4" fmla="*/ 0 h 798287"/>
              <a:gd name="connsiteX5" fmla="*/ 10581096 w 10581096"/>
              <a:gd name="connsiteY5" fmla="*/ 133048 h 798287"/>
              <a:gd name="connsiteX6" fmla="*/ 10581096 w 10581096"/>
              <a:gd name="connsiteY6" fmla="*/ 133048 h 798287"/>
              <a:gd name="connsiteX7" fmla="*/ 10581096 w 10581096"/>
              <a:gd name="connsiteY7" fmla="*/ 332620 h 798287"/>
              <a:gd name="connsiteX8" fmla="*/ 10581096 w 10581096"/>
              <a:gd name="connsiteY8" fmla="*/ 798287 h 798287"/>
              <a:gd name="connsiteX9" fmla="*/ 8817580 w 10581096"/>
              <a:gd name="connsiteY9" fmla="*/ 798287 h 798287"/>
              <a:gd name="connsiteX10" fmla="*/ 6172306 w 10581096"/>
              <a:gd name="connsiteY10" fmla="*/ 798287 h 798287"/>
              <a:gd name="connsiteX11" fmla="*/ 6172306 w 10581096"/>
              <a:gd name="connsiteY11" fmla="*/ 798287 h 798287"/>
              <a:gd name="connsiteX12" fmla="*/ 0 w 10581096"/>
              <a:gd name="connsiteY12" fmla="*/ 798287 h 798287"/>
              <a:gd name="connsiteX13" fmla="*/ 0 w 10581096"/>
              <a:gd name="connsiteY13" fmla="*/ 332620 h 798287"/>
              <a:gd name="connsiteX14" fmla="*/ 0 w 10581096"/>
              <a:gd name="connsiteY14" fmla="*/ 133048 h 798287"/>
              <a:gd name="connsiteX15" fmla="*/ 0 w 10581096"/>
              <a:gd name="connsiteY15" fmla="*/ 133048 h 798287"/>
              <a:gd name="connsiteX16" fmla="*/ 0 w 10581096"/>
              <a:gd name="connsiteY16" fmla="*/ 0 h 798287"/>
              <a:gd name="connsiteX0" fmla="*/ 0 w 10581096"/>
              <a:gd name="connsiteY0" fmla="*/ 449946 h 1248233"/>
              <a:gd name="connsiteX1" fmla="*/ 8480078 w 10581096"/>
              <a:gd name="connsiteY1" fmla="*/ 464460 h 1248233"/>
              <a:gd name="connsiteX2" fmla="*/ 9164287 w 10581096"/>
              <a:gd name="connsiteY2" fmla="*/ 0 h 1248233"/>
              <a:gd name="connsiteX3" fmla="*/ 8817580 w 10581096"/>
              <a:gd name="connsiteY3" fmla="*/ 449946 h 1248233"/>
              <a:gd name="connsiteX4" fmla="*/ 10581096 w 10581096"/>
              <a:gd name="connsiteY4" fmla="*/ 449946 h 1248233"/>
              <a:gd name="connsiteX5" fmla="*/ 10581096 w 10581096"/>
              <a:gd name="connsiteY5" fmla="*/ 582994 h 1248233"/>
              <a:gd name="connsiteX6" fmla="*/ 10581096 w 10581096"/>
              <a:gd name="connsiteY6" fmla="*/ 582994 h 1248233"/>
              <a:gd name="connsiteX7" fmla="*/ 10581096 w 10581096"/>
              <a:gd name="connsiteY7" fmla="*/ 782566 h 1248233"/>
              <a:gd name="connsiteX8" fmla="*/ 10581096 w 10581096"/>
              <a:gd name="connsiteY8" fmla="*/ 1248233 h 1248233"/>
              <a:gd name="connsiteX9" fmla="*/ 8817580 w 10581096"/>
              <a:gd name="connsiteY9" fmla="*/ 1248233 h 1248233"/>
              <a:gd name="connsiteX10" fmla="*/ 6172306 w 10581096"/>
              <a:gd name="connsiteY10" fmla="*/ 1248233 h 1248233"/>
              <a:gd name="connsiteX11" fmla="*/ 6172306 w 10581096"/>
              <a:gd name="connsiteY11" fmla="*/ 1248233 h 1248233"/>
              <a:gd name="connsiteX12" fmla="*/ 0 w 10581096"/>
              <a:gd name="connsiteY12" fmla="*/ 1248233 h 1248233"/>
              <a:gd name="connsiteX13" fmla="*/ 0 w 10581096"/>
              <a:gd name="connsiteY13" fmla="*/ 782566 h 1248233"/>
              <a:gd name="connsiteX14" fmla="*/ 0 w 10581096"/>
              <a:gd name="connsiteY14" fmla="*/ 582994 h 1248233"/>
              <a:gd name="connsiteX15" fmla="*/ 0 w 10581096"/>
              <a:gd name="connsiteY15" fmla="*/ 582994 h 1248233"/>
              <a:gd name="connsiteX16" fmla="*/ 0 w 10581096"/>
              <a:gd name="connsiteY16" fmla="*/ 449946 h 1248233"/>
              <a:gd name="connsiteX0" fmla="*/ 0 w 10581096"/>
              <a:gd name="connsiteY0" fmla="*/ 449946 h 1248233"/>
              <a:gd name="connsiteX1" fmla="*/ 8480078 w 10581096"/>
              <a:gd name="connsiteY1" fmla="*/ 464460 h 1248233"/>
              <a:gd name="connsiteX2" fmla="*/ 9164287 w 10581096"/>
              <a:gd name="connsiteY2" fmla="*/ 0 h 1248233"/>
              <a:gd name="connsiteX3" fmla="*/ 9456209 w 10581096"/>
              <a:gd name="connsiteY3" fmla="*/ 435431 h 1248233"/>
              <a:gd name="connsiteX4" fmla="*/ 10581096 w 10581096"/>
              <a:gd name="connsiteY4" fmla="*/ 449946 h 1248233"/>
              <a:gd name="connsiteX5" fmla="*/ 10581096 w 10581096"/>
              <a:gd name="connsiteY5" fmla="*/ 582994 h 1248233"/>
              <a:gd name="connsiteX6" fmla="*/ 10581096 w 10581096"/>
              <a:gd name="connsiteY6" fmla="*/ 582994 h 1248233"/>
              <a:gd name="connsiteX7" fmla="*/ 10581096 w 10581096"/>
              <a:gd name="connsiteY7" fmla="*/ 782566 h 1248233"/>
              <a:gd name="connsiteX8" fmla="*/ 10581096 w 10581096"/>
              <a:gd name="connsiteY8" fmla="*/ 1248233 h 1248233"/>
              <a:gd name="connsiteX9" fmla="*/ 8817580 w 10581096"/>
              <a:gd name="connsiteY9" fmla="*/ 1248233 h 1248233"/>
              <a:gd name="connsiteX10" fmla="*/ 6172306 w 10581096"/>
              <a:gd name="connsiteY10" fmla="*/ 1248233 h 1248233"/>
              <a:gd name="connsiteX11" fmla="*/ 6172306 w 10581096"/>
              <a:gd name="connsiteY11" fmla="*/ 1248233 h 1248233"/>
              <a:gd name="connsiteX12" fmla="*/ 0 w 10581096"/>
              <a:gd name="connsiteY12" fmla="*/ 1248233 h 1248233"/>
              <a:gd name="connsiteX13" fmla="*/ 0 w 10581096"/>
              <a:gd name="connsiteY13" fmla="*/ 782566 h 1248233"/>
              <a:gd name="connsiteX14" fmla="*/ 0 w 10581096"/>
              <a:gd name="connsiteY14" fmla="*/ 582994 h 1248233"/>
              <a:gd name="connsiteX15" fmla="*/ 0 w 10581096"/>
              <a:gd name="connsiteY15" fmla="*/ 582994 h 1248233"/>
              <a:gd name="connsiteX16" fmla="*/ 0 w 10581096"/>
              <a:gd name="connsiteY16" fmla="*/ 449946 h 1248233"/>
              <a:gd name="connsiteX0" fmla="*/ 0 w 10581096"/>
              <a:gd name="connsiteY0" fmla="*/ 449946 h 1248233"/>
              <a:gd name="connsiteX1" fmla="*/ 8480078 w 10581096"/>
              <a:gd name="connsiteY1" fmla="*/ 464460 h 1248233"/>
              <a:gd name="connsiteX2" fmla="*/ 9164287 w 10581096"/>
              <a:gd name="connsiteY2" fmla="*/ 0 h 1248233"/>
              <a:gd name="connsiteX3" fmla="*/ 9528780 w 10581096"/>
              <a:gd name="connsiteY3" fmla="*/ 464460 h 1248233"/>
              <a:gd name="connsiteX4" fmla="*/ 10581096 w 10581096"/>
              <a:gd name="connsiteY4" fmla="*/ 449946 h 1248233"/>
              <a:gd name="connsiteX5" fmla="*/ 10581096 w 10581096"/>
              <a:gd name="connsiteY5" fmla="*/ 582994 h 1248233"/>
              <a:gd name="connsiteX6" fmla="*/ 10581096 w 10581096"/>
              <a:gd name="connsiteY6" fmla="*/ 582994 h 1248233"/>
              <a:gd name="connsiteX7" fmla="*/ 10581096 w 10581096"/>
              <a:gd name="connsiteY7" fmla="*/ 782566 h 1248233"/>
              <a:gd name="connsiteX8" fmla="*/ 10581096 w 10581096"/>
              <a:gd name="connsiteY8" fmla="*/ 1248233 h 1248233"/>
              <a:gd name="connsiteX9" fmla="*/ 8817580 w 10581096"/>
              <a:gd name="connsiteY9" fmla="*/ 1248233 h 1248233"/>
              <a:gd name="connsiteX10" fmla="*/ 6172306 w 10581096"/>
              <a:gd name="connsiteY10" fmla="*/ 1248233 h 1248233"/>
              <a:gd name="connsiteX11" fmla="*/ 6172306 w 10581096"/>
              <a:gd name="connsiteY11" fmla="*/ 1248233 h 1248233"/>
              <a:gd name="connsiteX12" fmla="*/ 0 w 10581096"/>
              <a:gd name="connsiteY12" fmla="*/ 1248233 h 1248233"/>
              <a:gd name="connsiteX13" fmla="*/ 0 w 10581096"/>
              <a:gd name="connsiteY13" fmla="*/ 782566 h 1248233"/>
              <a:gd name="connsiteX14" fmla="*/ 0 w 10581096"/>
              <a:gd name="connsiteY14" fmla="*/ 582994 h 1248233"/>
              <a:gd name="connsiteX15" fmla="*/ 0 w 10581096"/>
              <a:gd name="connsiteY15" fmla="*/ 582994 h 1248233"/>
              <a:gd name="connsiteX16" fmla="*/ 0 w 10581096"/>
              <a:gd name="connsiteY16" fmla="*/ 449946 h 1248233"/>
              <a:gd name="connsiteX0" fmla="*/ 0 w 10581096"/>
              <a:gd name="connsiteY0" fmla="*/ 449946 h 1248233"/>
              <a:gd name="connsiteX1" fmla="*/ 8697793 w 10581096"/>
              <a:gd name="connsiteY1" fmla="*/ 464460 h 1248233"/>
              <a:gd name="connsiteX2" fmla="*/ 9164287 w 10581096"/>
              <a:gd name="connsiteY2" fmla="*/ 0 h 1248233"/>
              <a:gd name="connsiteX3" fmla="*/ 9528780 w 10581096"/>
              <a:gd name="connsiteY3" fmla="*/ 464460 h 1248233"/>
              <a:gd name="connsiteX4" fmla="*/ 10581096 w 10581096"/>
              <a:gd name="connsiteY4" fmla="*/ 449946 h 1248233"/>
              <a:gd name="connsiteX5" fmla="*/ 10581096 w 10581096"/>
              <a:gd name="connsiteY5" fmla="*/ 582994 h 1248233"/>
              <a:gd name="connsiteX6" fmla="*/ 10581096 w 10581096"/>
              <a:gd name="connsiteY6" fmla="*/ 582994 h 1248233"/>
              <a:gd name="connsiteX7" fmla="*/ 10581096 w 10581096"/>
              <a:gd name="connsiteY7" fmla="*/ 782566 h 1248233"/>
              <a:gd name="connsiteX8" fmla="*/ 10581096 w 10581096"/>
              <a:gd name="connsiteY8" fmla="*/ 1248233 h 1248233"/>
              <a:gd name="connsiteX9" fmla="*/ 8817580 w 10581096"/>
              <a:gd name="connsiteY9" fmla="*/ 1248233 h 1248233"/>
              <a:gd name="connsiteX10" fmla="*/ 6172306 w 10581096"/>
              <a:gd name="connsiteY10" fmla="*/ 1248233 h 1248233"/>
              <a:gd name="connsiteX11" fmla="*/ 6172306 w 10581096"/>
              <a:gd name="connsiteY11" fmla="*/ 1248233 h 1248233"/>
              <a:gd name="connsiteX12" fmla="*/ 0 w 10581096"/>
              <a:gd name="connsiteY12" fmla="*/ 1248233 h 1248233"/>
              <a:gd name="connsiteX13" fmla="*/ 0 w 10581096"/>
              <a:gd name="connsiteY13" fmla="*/ 782566 h 1248233"/>
              <a:gd name="connsiteX14" fmla="*/ 0 w 10581096"/>
              <a:gd name="connsiteY14" fmla="*/ 582994 h 1248233"/>
              <a:gd name="connsiteX15" fmla="*/ 0 w 10581096"/>
              <a:gd name="connsiteY15" fmla="*/ 582994 h 1248233"/>
              <a:gd name="connsiteX16" fmla="*/ 0 w 10581096"/>
              <a:gd name="connsiteY16" fmla="*/ 449946 h 1248233"/>
              <a:gd name="connsiteX0" fmla="*/ 0 w 10581096"/>
              <a:gd name="connsiteY0" fmla="*/ 449946 h 1248233"/>
              <a:gd name="connsiteX1" fmla="*/ 8755850 w 10581096"/>
              <a:gd name="connsiteY1" fmla="*/ 464460 h 1248233"/>
              <a:gd name="connsiteX2" fmla="*/ 9164287 w 10581096"/>
              <a:gd name="connsiteY2" fmla="*/ 0 h 1248233"/>
              <a:gd name="connsiteX3" fmla="*/ 9528780 w 10581096"/>
              <a:gd name="connsiteY3" fmla="*/ 464460 h 1248233"/>
              <a:gd name="connsiteX4" fmla="*/ 10581096 w 10581096"/>
              <a:gd name="connsiteY4" fmla="*/ 449946 h 1248233"/>
              <a:gd name="connsiteX5" fmla="*/ 10581096 w 10581096"/>
              <a:gd name="connsiteY5" fmla="*/ 582994 h 1248233"/>
              <a:gd name="connsiteX6" fmla="*/ 10581096 w 10581096"/>
              <a:gd name="connsiteY6" fmla="*/ 582994 h 1248233"/>
              <a:gd name="connsiteX7" fmla="*/ 10581096 w 10581096"/>
              <a:gd name="connsiteY7" fmla="*/ 782566 h 1248233"/>
              <a:gd name="connsiteX8" fmla="*/ 10581096 w 10581096"/>
              <a:gd name="connsiteY8" fmla="*/ 1248233 h 1248233"/>
              <a:gd name="connsiteX9" fmla="*/ 8817580 w 10581096"/>
              <a:gd name="connsiteY9" fmla="*/ 1248233 h 1248233"/>
              <a:gd name="connsiteX10" fmla="*/ 6172306 w 10581096"/>
              <a:gd name="connsiteY10" fmla="*/ 1248233 h 1248233"/>
              <a:gd name="connsiteX11" fmla="*/ 6172306 w 10581096"/>
              <a:gd name="connsiteY11" fmla="*/ 1248233 h 1248233"/>
              <a:gd name="connsiteX12" fmla="*/ 0 w 10581096"/>
              <a:gd name="connsiteY12" fmla="*/ 1248233 h 1248233"/>
              <a:gd name="connsiteX13" fmla="*/ 0 w 10581096"/>
              <a:gd name="connsiteY13" fmla="*/ 782566 h 1248233"/>
              <a:gd name="connsiteX14" fmla="*/ 0 w 10581096"/>
              <a:gd name="connsiteY14" fmla="*/ 582994 h 1248233"/>
              <a:gd name="connsiteX15" fmla="*/ 0 w 10581096"/>
              <a:gd name="connsiteY15" fmla="*/ 582994 h 1248233"/>
              <a:gd name="connsiteX16" fmla="*/ 0 w 10581096"/>
              <a:gd name="connsiteY16" fmla="*/ 449946 h 124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1096" h="1248233">
                <a:moveTo>
                  <a:pt x="0" y="449946"/>
                </a:moveTo>
                <a:lnTo>
                  <a:pt x="8755850" y="464460"/>
                </a:lnTo>
                <a:lnTo>
                  <a:pt x="9164287" y="0"/>
                </a:lnTo>
                <a:lnTo>
                  <a:pt x="9528780" y="464460"/>
                </a:lnTo>
                <a:lnTo>
                  <a:pt x="10581096" y="449946"/>
                </a:lnTo>
                <a:lnTo>
                  <a:pt x="10581096" y="582994"/>
                </a:lnTo>
                <a:lnTo>
                  <a:pt x="10581096" y="582994"/>
                </a:lnTo>
                <a:lnTo>
                  <a:pt x="10581096" y="782566"/>
                </a:lnTo>
                <a:lnTo>
                  <a:pt x="10581096" y="1248233"/>
                </a:lnTo>
                <a:lnTo>
                  <a:pt x="8817580" y="1248233"/>
                </a:lnTo>
                <a:lnTo>
                  <a:pt x="6172306" y="1248233"/>
                </a:lnTo>
                <a:lnTo>
                  <a:pt x="6172306" y="1248233"/>
                </a:lnTo>
                <a:lnTo>
                  <a:pt x="0" y="1248233"/>
                </a:lnTo>
                <a:lnTo>
                  <a:pt x="0" y="782566"/>
                </a:lnTo>
                <a:lnTo>
                  <a:pt x="0" y="582994"/>
                </a:lnTo>
                <a:lnTo>
                  <a:pt x="0" y="582994"/>
                </a:lnTo>
                <a:lnTo>
                  <a:pt x="0" y="449946"/>
                </a:lnTo>
                <a:close/>
              </a:path>
            </a:pathLst>
          </a:custGeom>
          <a:solidFill>
            <a:srgbClr val="F26D00">
              <a:alpha val="96000"/>
            </a:srgbClr>
          </a:solidFill>
          <a:ln cmpd="sng">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lnSpcReduction="20000"/>
          </a:bodyPr>
          <a:lstStyle/>
          <a:p>
            <a:endParaRPr lang="en-US" dirty="0"/>
          </a:p>
          <a:p>
            <a:endParaRPr lang="en-US" dirty="0"/>
          </a:p>
          <a:p>
            <a:r>
              <a:rPr lang="en-US" dirty="0"/>
              <a:t>As a storm develops, the thermosphere is significantly stirred up, and changes in high-latitude neutral temperature and winds are transmitted to lower latitudes through non-linear, coupled dynamical processes, causing global-scale variations in neutral temperature, winds and composition. </a:t>
            </a:r>
          </a:p>
        </p:txBody>
      </p:sp>
    </p:spTree>
    <p:extLst>
      <p:ext uri="{BB962C8B-B14F-4D97-AF65-F5344CB8AC3E}">
        <p14:creationId xmlns:p14="http://schemas.microsoft.com/office/powerpoint/2010/main" val="28331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19</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412734"/>
            <a:ext cx="11277600" cy="342900"/>
          </a:xfrm>
          <a:prstGeom prst="rect">
            <a:avLst/>
          </a:prstGeom>
        </p:spPr>
        <p:txBody>
          <a:bodyPr/>
          <a:lstStyle>
            <a:lvl1pPr defTabSz="768095">
              <a:defRPr sz="2351"/>
            </a:lvl1pPr>
          </a:lstStyle>
          <a:p>
            <a:r>
              <a:rPr lang="en-US" sz="2800" dirty="0"/>
              <a:t>An example of a Mesoscale processes with global-scale consequences:</a:t>
            </a:r>
            <a:endParaRPr sz="2800" dirty="0"/>
          </a:p>
        </p:txBody>
      </p:sp>
      <p:sp>
        <p:nvSpPr>
          <p:cNvPr id="9" name="Text Placeholder 8">
            <a:extLst>
              <a:ext uri="{FF2B5EF4-FFF2-40B4-BE49-F238E27FC236}">
                <a16:creationId xmlns:a16="http://schemas.microsoft.com/office/drawing/2014/main" id="{19F6D306-D33C-7C44-B3AB-9397C47E40BA}"/>
              </a:ext>
            </a:extLst>
          </p:cNvPr>
          <p:cNvSpPr>
            <a:spLocks noGrp="1"/>
          </p:cNvSpPr>
          <p:nvPr>
            <p:ph type="body" idx="13"/>
          </p:nvPr>
        </p:nvSpPr>
        <p:spPr>
          <a:xfrm>
            <a:off x="3213100" y="687144"/>
            <a:ext cx="11277600" cy="3860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indent="0">
              <a:buSzTx/>
              <a:buFontTx/>
              <a:buNone/>
              <a:defRPr>
                <a:solidFill>
                  <a:srgbClr val="8497B0"/>
                </a:solidFill>
              </a:defRPr>
            </a:lvl1pPr>
          </a:lstStyle>
          <a:p>
            <a:r>
              <a:rPr lang="en-US" dirty="0"/>
              <a:t>Bursty bulk flows &amp; build-up of the ring current</a:t>
            </a:r>
            <a:endParaRPr dirty="0"/>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pic>
        <p:nvPicPr>
          <p:cNvPr id="2" name="ts07d_RC_injections.png" descr="ts07d_RC_injections.png">
            <a:extLst>
              <a:ext uri="{FF2B5EF4-FFF2-40B4-BE49-F238E27FC236}">
                <a16:creationId xmlns:a16="http://schemas.microsoft.com/office/drawing/2014/main" id="{B8C3A99C-ED89-E2D1-1DFA-4CC6DBF03AF7}"/>
              </a:ext>
            </a:extLst>
          </p:cNvPr>
          <p:cNvPicPr>
            <a:picLocks noChangeAspect="1"/>
          </p:cNvPicPr>
          <p:nvPr/>
        </p:nvPicPr>
        <p:blipFill>
          <a:blip r:embed="rId3"/>
          <a:stretch>
            <a:fillRect/>
          </a:stretch>
        </p:blipFill>
        <p:spPr>
          <a:xfrm>
            <a:off x="700157" y="1347640"/>
            <a:ext cx="10791686" cy="3478580"/>
          </a:xfrm>
          <a:prstGeom prst="rect">
            <a:avLst/>
          </a:prstGeom>
          <a:ln w="12700">
            <a:miter lim="400000"/>
          </a:ln>
        </p:spPr>
      </p:pic>
      <p:sp>
        <p:nvSpPr>
          <p:cNvPr id="4" name="Speech Bubble: Rectangle 3">
            <a:extLst>
              <a:ext uri="{FF2B5EF4-FFF2-40B4-BE49-F238E27FC236}">
                <a16:creationId xmlns:a16="http://schemas.microsoft.com/office/drawing/2014/main" id="{5DC3E9C2-E1EB-63ED-B373-387684A5B73E}"/>
              </a:ext>
            </a:extLst>
          </p:cNvPr>
          <p:cNvSpPr/>
          <p:nvPr/>
        </p:nvSpPr>
        <p:spPr>
          <a:xfrm flipH="1">
            <a:off x="827313" y="2293252"/>
            <a:ext cx="10581096" cy="3759205"/>
          </a:xfrm>
          <a:custGeom>
            <a:avLst/>
            <a:gdLst>
              <a:gd name="connsiteX0" fmla="*/ 0 w 10581096"/>
              <a:gd name="connsiteY0" fmla="*/ 0 h 798287"/>
              <a:gd name="connsiteX1" fmla="*/ 6172306 w 10581096"/>
              <a:gd name="connsiteY1" fmla="*/ 0 h 798287"/>
              <a:gd name="connsiteX2" fmla="*/ 7175782 w 10581096"/>
              <a:gd name="connsiteY2" fmla="*/ -2960918 h 798287"/>
              <a:gd name="connsiteX3" fmla="*/ 8817580 w 10581096"/>
              <a:gd name="connsiteY3" fmla="*/ 0 h 798287"/>
              <a:gd name="connsiteX4" fmla="*/ 10581096 w 10581096"/>
              <a:gd name="connsiteY4" fmla="*/ 0 h 798287"/>
              <a:gd name="connsiteX5" fmla="*/ 10581096 w 10581096"/>
              <a:gd name="connsiteY5" fmla="*/ 133048 h 798287"/>
              <a:gd name="connsiteX6" fmla="*/ 10581096 w 10581096"/>
              <a:gd name="connsiteY6" fmla="*/ 133048 h 798287"/>
              <a:gd name="connsiteX7" fmla="*/ 10581096 w 10581096"/>
              <a:gd name="connsiteY7" fmla="*/ 332620 h 798287"/>
              <a:gd name="connsiteX8" fmla="*/ 10581096 w 10581096"/>
              <a:gd name="connsiteY8" fmla="*/ 798287 h 798287"/>
              <a:gd name="connsiteX9" fmla="*/ 8817580 w 10581096"/>
              <a:gd name="connsiteY9" fmla="*/ 798287 h 798287"/>
              <a:gd name="connsiteX10" fmla="*/ 6172306 w 10581096"/>
              <a:gd name="connsiteY10" fmla="*/ 798287 h 798287"/>
              <a:gd name="connsiteX11" fmla="*/ 6172306 w 10581096"/>
              <a:gd name="connsiteY11" fmla="*/ 798287 h 798287"/>
              <a:gd name="connsiteX12" fmla="*/ 0 w 10581096"/>
              <a:gd name="connsiteY12" fmla="*/ 798287 h 798287"/>
              <a:gd name="connsiteX13" fmla="*/ 0 w 10581096"/>
              <a:gd name="connsiteY13" fmla="*/ 332620 h 798287"/>
              <a:gd name="connsiteX14" fmla="*/ 0 w 10581096"/>
              <a:gd name="connsiteY14" fmla="*/ 133048 h 798287"/>
              <a:gd name="connsiteX15" fmla="*/ 0 w 10581096"/>
              <a:gd name="connsiteY15" fmla="*/ 133048 h 798287"/>
              <a:gd name="connsiteX16" fmla="*/ 0 w 10581096"/>
              <a:gd name="connsiteY16" fmla="*/ 0 h 798287"/>
              <a:gd name="connsiteX0" fmla="*/ 0 w 10581096"/>
              <a:gd name="connsiteY0" fmla="*/ 2960918 h 3759205"/>
              <a:gd name="connsiteX1" fmla="*/ 6172306 w 10581096"/>
              <a:gd name="connsiteY1" fmla="*/ 2960918 h 3759205"/>
              <a:gd name="connsiteX2" fmla="*/ 7175782 w 10581096"/>
              <a:gd name="connsiteY2" fmla="*/ 0 h 3759205"/>
              <a:gd name="connsiteX3" fmla="*/ 7932209 w 10581096"/>
              <a:gd name="connsiteY3" fmla="*/ 2946404 h 3759205"/>
              <a:gd name="connsiteX4" fmla="*/ 10581096 w 10581096"/>
              <a:gd name="connsiteY4" fmla="*/ 2960918 h 3759205"/>
              <a:gd name="connsiteX5" fmla="*/ 10581096 w 10581096"/>
              <a:gd name="connsiteY5" fmla="*/ 3093966 h 3759205"/>
              <a:gd name="connsiteX6" fmla="*/ 10581096 w 10581096"/>
              <a:gd name="connsiteY6" fmla="*/ 3093966 h 3759205"/>
              <a:gd name="connsiteX7" fmla="*/ 10581096 w 10581096"/>
              <a:gd name="connsiteY7" fmla="*/ 3293538 h 3759205"/>
              <a:gd name="connsiteX8" fmla="*/ 10581096 w 10581096"/>
              <a:gd name="connsiteY8" fmla="*/ 3759205 h 3759205"/>
              <a:gd name="connsiteX9" fmla="*/ 8817580 w 10581096"/>
              <a:gd name="connsiteY9" fmla="*/ 3759205 h 3759205"/>
              <a:gd name="connsiteX10" fmla="*/ 6172306 w 10581096"/>
              <a:gd name="connsiteY10" fmla="*/ 3759205 h 3759205"/>
              <a:gd name="connsiteX11" fmla="*/ 6172306 w 10581096"/>
              <a:gd name="connsiteY11" fmla="*/ 3759205 h 3759205"/>
              <a:gd name="connsiteX12" fmla="*/ 0 w 10581096"/>
              <a:gd name="connsiteY12" fmla="*/ 3759205 h 3759205"/>
              <a:gd name="connsiteX13" fmla="*/ 0 w 10581096"/>
              <a:gd name="connsiteY13" fmla="*/ 3293538 h 3759205"/>
              <a:gd name="connsiteX14" fmla="*/ 0 w 10581096"/>
              <a:gd name="connsiteY14" fmla="*/ 3093966 h 3759205"/>
              <a:gd name="connsiteX15" fmla="*/ 0 w 10581096"/>
              <a:gd name="connsiteY15" fmla="*/ 3093966 h 3759205"/>
              <a:gd name="connsiteX16" fmla="*/ 0 w 10581096"/>
              <a:gd name="connsiteY16" fmla="*/ 2960918 h 3759205"/>
              <a:gd name="connsiteX0" fmla="*/ 0 w 10581096"/>
              <a:gd name="connsiteY0" fmla="*/ 2960918 h 3759205"/>
              <a:gd name="connsiteX1" fmla="*/ 7289906 w 10581096"/>
              <a:gd name="connsiteY1" fmla="*/ 2960918 h 3759205"/>
              <a:gd name="connsiteX2" fmla="*/ 7175782 w 10581096"/>
              <a:gd name="connsiteY2" fmla="*/ 0 h 3759205"/>
              <a:gd name="connsiteX3" fmla="*/ 7932209 w 10581096"/>
              <a:gd name="connsiteY3" fmla="*/ 2946404 h 3759205"/>
              <a:gd name="connsiteX4" fmla="*/ 10581096 w 10581096"/>
              <a:gd name="connsiteY4" fmla="*/ 2960918 h 3759205"/>
              <a:gd name="connsiteX5" fmla="*/ 10581096 w 10581096"/>
              <a:gd name="connsiteY5" fmla="*/ 3093966 h 3759205"/>
              <a:gd name="connsiteX6" fmla="*/ 10581096 w 10581096"/>
              <a:gd name="connsiteY6" fmla="*/ 3093966 h 3759205"/>
              <a:gd name="connsiteX7" fmla="*/ 10581096 w 10581096"/>
              <a:gd name="connsiteY7" fmla="*/ 3293538 h 3759205"/>
              <a:gd name="connsiteX8" fmla="*/ 10581096 w 10581096"/>
              <a:gd name="connsiteY8" fmla="*/ 3759205 h 3759205"/>
              <a:gd name="connsiteX9" fmla="*/ 8817580 w 10581096"/>
              <a:gd name="connsiteY9" fmla="*/ 3759205 h 3759205"/>
              <a:gd name="connsiteX10" fmla="*/ 6172306 w 10581096"/>
              <a:gd name="connsiteY10" fmla="*/ 3759205 h 3759205"/>
              <a:gd name="connsiteX11" fmla="*/ 6172306 w 10581096"/>
              <a:gd name="connsiteY11" fmla="*/ 3759205 h 3759205"/>
              <a:gd name="connsiteX12" fmla="*/ 0 w 10581096"/>
              <a:gd name="connsiteY12" fmla="*/ 3759205 h 3759205"/>
              <a:gd name="connsiteX13" fmla="*/ 0 w 10581096"/>
              <a:gd name="connsiteY13" fmla="*/ 3293538 h 3759205"/>
              <a:gd name="connsiteX14" fmla="*/ 0 w 10581096"/>
              <a:gd name="connsiteY14" fmla="*/ 3093966 h 3759205"/>
              <a:gd name="connsiteX15" fmla="*/ 0 w 10581096"/>
              <a:gd name="connsiteY15" fmla="*/ 3093966 h 3759205"/>
              <a:gd name="connsiteX16" fmla="*/ 0 w 10581096"/>
              <a:gd name="connsiteY16" fmla="*/ 2960918 h 375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1096" h="3759205">
                <a:moveTo>
                  <a:pt x="0" y="2960918"/>
                </a:moveTo>
                <a:lnTo>
                  <a:pt x="7289906" y="2960918"/>
                </a:lnTo>
                <a:lnTo>
                  <a:pt x="7175782" y="0"/>
                </a:lnTo>
                <a:lnTo>
                  <a:pt x="7932209" y="2946404"/>
                </a:lnTo>
                <a:lnTo>
                  <a:pt x="10581096" y="2960918"/>
                </a:lnTo>
                <a:lnTo>
                  <a:pt x="10581096" y="3093966"/>
                </a:lnTo>
                <a:lnTo>
                  <a:pt x="10581096" y="3093966"/>
                </a:lnTo>
                <a:lnTo>
                  <a:pt x="10581096" y="3293538"/>
                </a:lnTo>
                <a:lnTo>
                  <a:pt x="10581096" y="3759205"/>
                </a:lnTo>
                <a:lnTo>
                  <a:pt x="8817580" y="3759205"/>
                </a:lnTo>
                <a:lnTo>
                  <a:pt x="6172306" y="3759205"/>
                </a:lnTo>
                <a:lnTo>
                  <a:pt x="6172306" y="3759205"/>
                </a:lnTo>
                <a:lnTo>
                  <a:pt x="0" y="3759205"/>
                </a:lnTo>
                <a:lnTo>
                  <a:pt x="0" y="3293538"/>
                </a:lnTo>
                <a:lnTo>
                  <a:pt x="0" y="3093966"/>
                </a:lnTo>
                <a:lnTo>
                  <a:pt x="0" y="3093966"/>
                </a:lnTo>
                <a:lnTo>
                  <a:pt x="0" y="2960918"/>
                </a:lnTo>
                <a:close/>
              </a:path>
            </a:pathLst>
          </a:custGeom>
          <a:solidFill>
            <a:srgbClr val="F26D00">
              <a:alpha val="96000"/>
            </a:srgbClr>
          </a:solidFill>
          <a:ln cmpd="sng">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All this results in complex storm-time ionospheric conductivity changes that enforce electrodynamic feedback on the magnetosphere and an upwelling of ionospheric ions which then flow out into the magnetosphere. </a:t>
            </a:r>
          </a:p>
        </p:txBody>
      </p:sp>
    </p:spTree>
    <p:extLst>
      <p:ext uri="{BB962C8B-B14F-4D97-AF65-F5344CB8AC3E}">
        <p14:creationId xmlns:p14="http://schemas.microsoft.com/office/powerpoint/2010/main" val="400040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lanet in space&#10;&#10;Description automatically generated">
            <a:extLst>
              <a:ext uri="{FF2B5EF4-FFF2-40B4-BE49-F238E27FC236}">
                <a16:creationId xmlns:a16="http://schemas.microsoft.com/office/drawing/2014/main" id="{F4EB89F0-7872-131C-4829-65BABA729A28}"/>
              </a:ext>
            </a:extLst>
          </p:cNvPr>
          <p:cNvPicPr>
            <a:picLocks noChangeAspect="1"/>
          </p:cNvPicPr>
          <p:nvPr/>
        </p:nvPicPr>
        <p:blipFill>
          <a:blip r:embed="rId2"/>
          <a:stretch>
            <a:fillRect/>
          </a:stretch>
        </p:blipFill>
        <p:spPr>
          <a:xfrm rot="10800000">
            <a:off x="127791" y="1042667"/>
            <a:ext cx="5545818" cy="5507789"/>
          </a:xfrm>
          <a:prstGeom prst="rect">
            <a:avLst/>
          </a:prstGeom>
        </p:spPr>
      </p:pic>
      <p:pic>
        <p:nvPicPr>
          <p:cNvPr id="12" name="Content Placeholder 3" descr="A planet in space with stars&#10;&#10;Description automatically generated">
            <a:extLst>
              <a:ext uri="{FF2B5EF4-FFF2-40B4-BE49-F238E27FC236}">
                <a16:creationId xmlns:a16="http://schemas.microsoft.com/office/drawing/2014/main" id="{A34DAE00-184C-63E9-98D6-294A05038F7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7" b="12291"/>
          <a:stretch/>
        </p:blipFill>
        <p:spPr>
          <a:xfrm>
            <a:off x="0" y="-1343013"/>
            <a:ext cx="14521533" cy="8201013"/>
          </a:xfrm>
          <a:prstGeom prst="rect">
            <a:avLst/>
          </a:prstGeom>
        </p:spPr>
      </p:pic>
      <p:sp>
        <p:nvSpPr>
          <p:cNvPr id="5" name="Content Placeholder 14">
            <a:extLst>
              <a:ext uri="{FF2B5EF4-FFF2-40B4-BE49-F238E27FC236}">
                <a16:creationId xmlns:a16="http://schemas.microsoft.com/office/drawing/2014/main" id="{F5DC9278-E880-AA55-8F14-FAF95E52463A}"/>
              </a:ext>
            </a:extLst>
          </p:cNvPr>
          <p:cNvSpPr txBox="1">
            <a:spLocks/>
          </p:cNvSpPr>
          <p:nvPr/>
        </p:nvSpPr>
        <p:spPr>
          <a:xfrm>
            <a:off x="6096000" y="1988457"/>
            <a:ext cx="5257800" cy="3616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solidFill>
                  <a:schemeClr val="bg1"/>
                </a:solidFill>
              </a:rPr>
              <a:t>What are we trying to accomplish</a:t>
            </a:r>
          </a:p>
          <a:p>
            <a:pPr marL="0" indent="0" algn="ctr">
              <a:buFont typeface="Arial" panose="020B0604020202020204" pitchFamily="34" charset="0"/>
              <a:buNone/>
            </a:pPr>
            <a:r>
              <a:rPr lang="en-US" sz="4400" dirty="0">
                <a:solidFill>
                  <a:schemeClr val="bg1"/>
                </a:solidFill>
              </a:rPr>
              <a:t>with modeling?</a:t>
            </a:r>
          </a:p>
        </p:txBody>
      </p:sp>
    </p:spTree>
    <p:extLst>
      <p:ext uri="{BB962C8B-B14F-4D97-AF65-F5344CB8AC3E}">
        <p14:creationId xmlns:p14="http://schemas.microsoft.com/office/powerpoint/2010/main" val="3574661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20</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412734"/>
            <a:ext cx="11277600" cy="342900"/>
          </a:xfrm>
          <a:prstGeom prst="rect">
            <a:avLst/>
          </a:prstGeom>
        </p:spPr>
        <p:txBody>
          <a:bodyPr/>
          <a:lstStyle>
            <a:lvl1pPr defTabSz="768095">
              <a:defRPr sz="2351"/>
            </a:lvl1pPr>
          </a:lstStyle>
          <a:p>
            <a:r>
              <a:rPr lang="en-US" sz="2800" dirty="0"/>
              <a:t>An example of a Mesoscale processes with global-scale consequences:</a:t>
            </a:r>
            <a:endParaRPr sz="2800" dirty="0"/>
          </a:p>
        </p:txBody>
      </p:sp>
      <p:sp>
        <p:nvSpPr>
          <p:cNvPr id="9" name="Text Placeholder 8">
            <a:extLst>
              <a:ext uri="{FF2B5EF4-FFF2-40B4-BE49-F238E27FC236}">
                <a16:creationId xmlns:a16="http://schemas.microsoft.com/office/drawing/2014/main" id="{19F6D306-D33C-7C44-B3AB-9397C47E40BA}"/>
              </a:ext>
            </a:extLst>
          </p:cNvPr>
          <p:cNvSpPr>
            <a:spLocks noGrp="1"/>
          </p:cNvSpPr>
          <p:nvPr>
            <p:ph type="body" idx="13"/>
          </p:nvPr>
        </p:nvSpPr>
        <p:spPr>
          <a:xfrm>
            <a:off x="3213100" y="687144"/>
            <a:ext cx="11277600" cy="3860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0" indent="0">
              <a:buSzTx/>
              <a:buFontTx/>
              <a:buNone/>
              <a:defRPr>
                <a:solidFill>
                  <a:srgbClr val="8497B0"/>
                </a:solidFill>
              </a:defRPr>
            </a:lvl1pPr>
          </a:lstStyle>
          <a:p>
            <a:r>
              <a:rPr lang="en-US" dirty="0"/>
              <a:t>Bursty bulk flows &amp; build-up of the ring current</a:t>
            </a:r>
            <a:endParaRPr dirty="0"/>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pic>
        <p:nvPicPr>
          <p:cNvPr id="2" name="ts07d_RC_injections.png" descr="ts07d_RC_injections.png">
            <a:extLst>
              <a:ext uri="{FF2B5EF4-FFF2-40B4-BE49-F238E27FC236}">
                <a16:creationId xmlns:a16="http://schemas.microsoft.com/office/drawing/2014/main" id="{B8C3A99C-ED89-E2D1-1DFA-4CC6DBF03AF7}"/>
              </a:ext>
            </a:extLst>
          </p:cNvPr>
          <p:cNvPicPr>
            <a:picLocks noChangeAspect="1"/>
          </p:cNvPicPr>
          <p:nvPr/>
        </p:nvPicPr>
        <p:blipFill>
          <a:blip r:embed="rId3"/>
          <a:stretch>
            <a:fillRect/>
          </a:stretch>
        </p:blipFill>
        <p:spPr>
          <a:xfrm>
            <a:off x="700157" y="1347640"/>
            <a:ext cx="10791686" cy="3478580"/>
          </a:xfrm>
          <a:prstGeom prst="rect">
            <a:avLst/>
          </a:prstGeom>
          <a:ln w="12700">
            <a:miter lim="400000"/>
          </a:ln>
        </p:spPr>
      </p:pic>
      <p:sp>
        <p:nvSpPr>
          <p:cNvPr id="4" name="Speech Bubble: Rectangle 3">
            <a:extLst>
              <a:ext uri="{FF2B5EF4-FFF2-40B4-BE49-F238E27FC236}">
                <a16:creationId xmlns:a16="http://schemas.microsoft.com/office/drawing/2014/main" id="{5DC3E9C2-E1EB-63ED-B373-387684A5B73E}"/>
              </a:ext>
            </a:extLst>
          </p:cNvPr>
          <p:cNvSpPr/>
          <p:nvPr/>
        </p:nvSpPr>
        <p:spPr>
          <a:xfrm flipH="1">
            <a:off x="827313" y="5254170"/>
            <a:ext cx="10581096" cy="798287"/>
          </a:xfrm>
          <a:prstGeom prst="wedgeRectCallout">
            <a:avLst>
              <a:gd name="adj1" fmla="val 16582"/>
              <a:gd name="adj2" fmla="val -48182"/>
            </a:avLst>
          </a:prstGeom>
          <a:solidFill>
            <a:srgbClr val="F26D00">
              <a:alpha val="96000"/>
            </a:srgbClr>
          </a:solidFill>
          <a:ln cmpd="sng">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r>
              <a:rPr lang="en-US" dirty="0"/>
              <a:t>In the storm recovery phase, the large inertia of neutrals keeps driving wind-generated currents, providing feedback on the magnetosphere for hours.</a:t>
            </a:r>
          </a:p>
        </p:txBody>
      </p:sp>
    </p:spTree>
    <p:extLst>
      <p:ext uri="{BB962C8B-B14F-4D97-AF65-F5344CB8AC3E}">
        <p14:creationId xmlns:p14="http://schemas.microsoft.com/office/powerpoint/2010/main" val="350426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21</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3086991"/>
            <a:ext cx="11277600" cy="342900"/>
          </a:xfrm>
          <a:prstGeom prst="rect">
            <a:avLst/>
          </a:prstGeom>
        </p:spPr>
        <p:txBody>
          <a:bodyPr/>
          <a:lstStyle>
            <a:lvl1pPr defTabSz="768095">
              <a:defRPr sz="2351"/>
            </a:lvl1pPr>
          </a:lstStyle>
          <a:p>
            <a:pPr>
              <a:lnSpc>
                <a:spcPct val="150000"/>
              </a:lnSpc>
            </a:pPr>
            <a:r>
              <a:rPr lang="en-US" sz="2800" dirty="0">
                <a:solidFill>
                  <a:srgbClr val="B8E1EC"/>
                </a:solidFill>
              </a:rPr>
              <a:t>Clearly, this is quite a complex system demonstrating how a mesoscale process (the bursty bulk flows) can have global-scale consequences. </a:t>
            </a:r>
            <a:endParaRPr sz="2800" dirty="0">
              <a:solidFill>
                <a:srgbClr val="B8E1EC"/>
              </a:solidFill>
            </a:endParaRPr>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spTree>
    <p:extLst>
      <p:ext uri="{BB962C8B-B14F-4D97-AF65-F5344CB8AC3E}">
        <p14:creationId xmlns:p14="http://schemas.microsoft.com/office/powerpoint/2010/main" val="2616043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22</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3086991"/>
            <a:ext cx="11277600" cy="342900"/>
          </a:xfrm>
          <a:prstGeom prst="rect">
            <a:avLst/>
          </a:prstGeom>
        </p:spPr>
        <p:txBody>
          <a:bodyPr/>
          <a:lstStyle>
            <a:lvl1pPr defTabSz="768095">
              <a:defRPr sz="2351"/>
            </a:lvl1pPr>
          </a:lstStyle>
          <a:p>
            <a:pPr>
              <a:lnSpc>
                <a:spcPct val="150000"/>
              </a:lnSpc>
            </a:pPr>
            <a:r>
              <a:rPr lang="en-US" sz="2800" dirty="0">
                <a:solidFill>
                  <a:srgbClr val="B8E1EC"/>
                </a:solidFill>
              </a:rPr>
              <a:t>Simulating this complex chain of coupled phenomena demands incorporation of all the involved domains, while resolving both the physics and the spatiotemporal scales of the key processes at play.</a:t>
            </a:r>
            <a:endParaRPr sz="2800" dirty="0">
              <a:solidFill>
                <a:srgbClr val="B8E1EC"/>
              </a:solidFill>
            </a:endParaRPr>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spTree>
    <p:extLst>
      <p:ext uri="{BB962C8B-B14F-4D97-AF65-F5344CB8AC3E}">
        <p14:creationId xmlns:p14="http://schemas.microsoft.com/office/powerpoint/2010/main" val="940324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2233BC-97D0-AE4D-B887-6BB3EC6F12E0}"/>
              </a:ext>
            </a:extLst>
          </p:cNvPr>
          <p:cNvSpPr>
            <a:spLocks noGrp="1"/>
          </p:cNvSpPr>
          <p:nvPr>
            <p:ph type="sldNum" sz="quarter" idx="16"/>
          </p:nvPr>
        </p:nvSpPr>
        <p:spPr/>
        <p:txBody>
          <a:bodyPr/>
          <a:lstStyle/>
          <a:p>
            <a:fld id="{4EBCDCBD-78E1-0D41-A999-31B5EBF8E02C}" type="slidenum">
              <a:rPr lang="en-US" smtClean="0"/>
              <a:pPr/>
              <a:t>23</a:t>
            </a:fld>
            <a:endParaRPr lang="en-US" dirty="0"/>
          </a:p>
        </p:txBody>
      </p:sp>
      <p:sp>
        <p:nvSpPr>
          <p:cNvPr id="8" name="Mesoscale processes with global-scale consequences">
            <a:extLst>
              <a:ext uri="{FF2B5EF4-FFF2-40B4-BE49-F238E27FC236}">
                <a16:creationId xmlns:a16="http://schemas.microsoft.com/office/drawing/2014/main" id="{162CAC2E-F23B-064E-9FEC-0F15C5959528}"/>
              </a:ext>
            </a:extLst>
          </p:cNvPr>
          <p:cNvSpPr txBox="1">
            <a:spLocks noGrp="1"/>
          </p:cNvSpPr>
          <p:nvPr>
            <p:ph type="title"/>
          </p:nvPr>
        </p:nvSpPr>
        <p:spPr>
          <a:xfrm>
            <a:off x="535214" y="3086991"/>
            <a:ext cx="11277600" cy="342900"/>
          </a:xfrm>
          <a:prstGeom prst="rect">
            <a:avLst/>
          </a:prstGeom>
        </p:spPr>
        <p:txBody>
          <a:bodyPr/>
          <a:lstStyle>
            <a:lvl1pPr defTabSz="768095">
              <a:defRPr sz="2351"/>
            </a:lvl1pPr>
          </a:lstStyle>
          <a:p>
            <a:pPr>
              <a:lnSpc>
                <a:spcPct val="150000"/>
              </a:lnSpc>
            </a:pPr>
            <a:r>
              <a:rPr lang="en-US" sz="2800" dirty="0">
                <a:solidFill>
                  <a:srgbClr val="B8E1EC"/>
                </a:solidFill>
              </a:rPr>
              <a:t>This is where the Center for Geospace Storms comes in…</a:t>
            </a:r>
            <a:endParaRPr sz="2800" dirty="0">
              <a:solidFill>
                <a:srgbClr val="B8E1EC"/>
              </a:solidFill>
            </a:endParaRPr>
          </a:p>
        </p:txBody>
      </p:sp>
      <p:sp>
        <p:nvSpPr>
          <p:cNvPr id="13" name="Date Placeholder 3">
            <a:extLst>
              <a:ext uri="{FF2B5EF4-FFF2-40B4-BE49-F238E27FC236}">
                <a16:creationId xmlns:a16="http://schemas.microsoft.com/office/drawing/2014/main" id="{99EA3B51-2EE6-F74E-899D-70EDEA5C88DB}"/>
              </a:ext>
            </a:extLst>
          </p:cNvPr>
          <p:cNvSpPr>
            <a:spLocks noGrp="1"/>
          </p:cNvSpPr>
          <p:nvPr>
            <p:ph type="dt" sz="half" idx="14"/>
          </p:nvPr>
        </p:nvSpPr>
        <p:spPr>
          <a:xfrm>
            <a:off x="10036810" y="6500814"/>
            <a:ext cx="1371600" cy="357186"/>
          </a:xfrm>
        </p:spPr>
        <p:txBody>
          <a:bodyPr/>
          <a:lstStyle/>
          <a:p>
            <a:fld id="{A2E8E01C-5951-A943-AC3E-D4124FD7EB68}" type="datetime1">
              <a:rPr lang="en-US" smtClean="0"/>
              <a:t>6/10/2024</a:t>
            </a:fld>
            <a:endParaRPr lang="en-US" dirty="0"/>
          </a:p>
        </p:txBody>
      </p:sp>
    </p:spTree>
    <p:extLst>
      <p:ext uri="{BB962C8B-B14F-4D97-AF65-F5344CB8AC3E}">
        <p14:creationId xmlns:p14="http://schemas.microsoft.com/office/powerpoint/2010/main" val="591521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99614B-6D21-264D-9D4F-70FDC688C7B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6011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99614B-6D21-264D-9D4F-70FDC688C7B8}"/>
              </a:ext>
            </a:extLst>
          </p:cNvPr>
          <p:cNvPicPr>
            <a:picLocks noChangeAspect="1"/>
          </p:cNvPicPr>
          <p:nvPr/>
        </p:nvPicPr>
        <p:blipFill>
          <a:blip r:embed="rId3"/>
          <a:stretch>
            <a:fillRect/>
          </a:stretch>
        </p:blipFill>
        <p:spPr>
          <a:xfrm>
            <a:off x="0" y="0"/>
            <a:ext cx="12192000" cy="6858000"/>
          </a:xfrm>
          <a:prstGeom prst="rect">
            <a:avLst/>
          </a:prstGeom>
        </p:spPr>
      </p:pic>
      <p:sp>
        <p:nvSpPr>
          <p:cNvPr id="2" name="Speech Bubble: Rectangle 1">
            <a:extLst>
              <a:ext uri="{FF2B5EF4-FFF2-40B4-BE49-F238E27FC236}">
                <a16:creationId xmlns:a16="http://schemas.microsoft.com/office/drawing/2014/main" id="{BE7009FB-8304-1623-517D-7AAD5FD9E9B1}"/>
              </a:ext>
            </a:extLst>
          </p:cNvPr>
          <p:cNvSpPr/>
          <p:nvPr/>
        </p:nvSpPr>
        <p:spPr>
          <a:xfrm>
            <a:off x="2514600" y="2819400"/>
            <a:ext cx="8064500" cy="2768600"/>
          </a:xfrm>
          <a:prstGeom prst="wedgeRectCallout">
            <a:avLst>
              <a:gd name="adj1" fmla="val -55598"/>
              <a:gd name="adj2" fmla="val -21774"/>
            </a:avLst>
          </a:prstGeom>
          <a:solidFill>
            <a:srgbClr val="020511">
              <a:alpha val="96000"/>
            </a:srgbClr>
          </a:solidFill>
          <a:ln>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r>
              <a:rPr lang="en-US" b="1" u="sng" dirty="0">
                <a:solidFill>
                  <a:srgbClr val="B8E1EC"/>
                </a:solidFill>
              </a:rPr>
              <a:t>INNOVATE</a:t>
            </a:r>
            <a:r>
              <a:rPr lang="en-US" dirty="0">
                <a:solidFill>
                  <a:srgbClr val="B8E1EC"/>
                </a:solidFill>
              </a:rPr>
              <a:t> community modeling capabilities by building a physics-based, predictive model of storm-time geospace, coupling all key regions and </a:t>
            </a:r>
            <a:r>
              <a:rPr lang="en-US" b="1" dirty="0">
                <a:solidFill>
                  <a:srgbClr val="B8E1EC"/>
                </a:solidFill>
              </a:rPr>
              <a:t>resolving critical mesoscale processes</a:t>
            </a:r>
            <a:r>
              <a:rPr lang="en-US" dirty="0">
                <a:solidFill>
                  <a:srgbClr val="B8E1EC"/>
                </a:solidFill>
              </a:rPr>
              <a:t>.</a:t>
            </a:r>
          </a:p>
          <a:p>
            <a:endParaRPr lang="en-US" dirty="0">
              <a:solidFill>
                <a:srgbClr val="B8E1EC"/>
              </a:solidFill>
            </a:endParaRPr>
          </a:p>
          <a:p>
            <a:r>
              <a:rPr lang="en-US" dirty="0">
                <a:solidFill>
                  <a:srgbClr val="B8E1EC"/>
                </a:solidFill>
              </a:rPr>
              <a:t>We call the whole geospace model we will build the Multiscale Atmosphere-Geospace Environment (MAGE) model.</a:t>
            </a:r>
          </a:p>
          <a:p>
            <a:pPr algn="ctr"/>
            <a:endParaRPr lang="en-US" sz="2000" dirty="0" err="1"/>
          </a:p>
        </p:txBody>
      </p:sp>
    </p:spTree>
    <p:extLst>
      <p:ext uri="{BB962C8B-B14F-4D97-AF65-F5344CB8AC3E}">
        <p14:creationId xmlns:p14="http://schemas.microsoft.com/office/powerpoint/2010/main" val="1684863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99614B-6D21-264D-9D4F-70FDC688C7B8}"/>
              </a:ext>
            </a:extLst>
          </p:cNvPr>
          <p:cNvPicPr>
            <a:picLocks noChangeAspect="1"/>
          </p:cNvPicPr>
          <p:nvPr/>
        </p:nvPicPr>
        <p:blipFill>
          <a:blip r:embed="rId3"/>
          <a:stretch>
            <a:fillRect/>
          </a:stretch>
        </p:blipFill>
        <p:spPr>
          <a:xfrm>
            <a:off x="0" y="0"/>
            <a:ext cx="12192000" cy="6858000"/>
          </a:xfrm>
          <a:prstGeom prst="rect">
            <a:avLst/>
          </a:prstGeom>
        </p:spPr>
      </p:pic>
      <p:sp>
        <p:nvSpPr>
          <p:cNvPr id="2" name="Speech Bubble: Rectangle 1">
            <a:extLst>
              <a:ext uri="{FF2B5EF4-FFF2-40B4-BE49-F238E27FC236}">
                <a16:creationId xmlns:a16="http://schemas.microsoft.com/office/drawing/2014/main" id="{BE7009FB-8304-1623-517D-7AAD5FD9E9B1}"/>
              </a:ext>
            </a:extLst>
          </p:cNvPr>
          <p:cNvSpPr/>
          <p:nvPr/>
        </p:nvSpPr>
        <p:spPr>
          <a:xfrm>
            <a:off x="2514600" y="2794000"/>
            <a:ext cx="8064500" cy="2794000"/>
          </a:xfrm>
          <a:prstGeom prst="wedgeRectCallout">
            <a:avLst>
              <a:gd name="adj1" fmla="val -55127"/>
              <a:gd name="adj2" fmla="val -129"/>
            </a:avLst>
          </a:prstGeom>
          <a:solidFill>
            <a:srgbClr val="020511">
              <a:alpha val="96000"/>
            </a:srgbClr>
          </a:solidFill>
          <a:ln>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r>
              <a:rPr lang="en-US" b="1" u="sng" dirty="0">
                <a:solidFill>
                  <a:srgbClr val="B8E1EC"/>
                </a:solidFill>
              </a:rPr>
              <a:t>EMPOWER</a:t>
            </a:r>
            <a:r>
              <a:rPr lang="en-US" dirty="0">
                <a:solidFill>
                  <a:srgbClr val="B8E1EC"/>
                </a:solidFill>
              </a:rPr>
              <a:t> the MAGE model incorporating diverse data sources and implementing robust validation methods using multiple types of data.</a:t>
            </a:r>
            <a:endParaRPr lang="en-US" sz="2000" dirty="0"/>
          </a:p>
        </p:txBody>
      </p:sp>
    </p:spTree>
    <p:extLst>
      <p:ext uri="{BB962C8B-B14F-4D97-AF65-F5344CB8AC3E}">
        <p14:creationId xmlns:p14="http://schemas.microsoft.com/office/powerpoint/2010/main" val="340962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99614B-6D21-264D-9D4F-70FDC688C7B8}"/>
              </a:ext>
            </a:extLst>
          </p:cNvPr>
          <p:cNvPicPr>
            <a:picLocks noChangeAspect="1"/>
          </p:cNvPicPr>
          <p:nvPr/>
        </p:nvPicPr>
        <p:blipFill>
          <a:blip r:embed="rId3"/>
          <a:stretch>
            <a:fillRect/>
          </a:stretch>
        </p:blipFill>
        <p:spPr>
          <a:xfrm>
            <a:off x="0" y="0"/>
            <a:ext cx="12192000" cy="6858000"/>
          </a:xfrm>
          <a:prstGeom prst="rect">
            <a:avLst/>
          </a:prstGeom>
        </p:spPr>
      </p:pic>
      <p:sp>
        <p:nvSpPr>
          <p:cNvPr id="2" name="Speech Bubble: Rectangle 1">
            <a:extLst>
              <a:ext uri="{FF2B5EF4-FFF2-40B4-BE49-F238E27FC236}">
                <a16:creationId xmlns:a16="http://schemas.microsoft.com/office/drawing/2014/main" id="{BE7009FB-8304-1623-517D-7AAD5FD9E9B1}"/>
              </a:ext>
            </a:extLst>
          </p:cNvPr>
          <p:cNvSpPr/>
          <p:nvPr/>
        </p:nvSpPr>
        <p:spPr>
          <a:xfrm>
            <a:off x="2514600" y="2844800"/>
            <a:ext cx="8064500" cy="2743200"/>
          </a:xfrm>
          <a:prstGeom prst="wedgeRectCallout">
            <a:avLst>
              <a:gd name="adj1" fmla="val -55283"/>
              <a:gd name="adj2" fmla="val 20574"/>
            </a:avLst>
          </a:prstGeom>
          <a:solidFill>
            <a:srgbClr val="020511">
              <a:alpha val="96000"/>
            </a:srgbClr>
          </a:solidFill>
          <a:ln>
            <a:solidFill>
              <a:schemeClr val="bg1"/>
            </a:solidFill>
          </a:ln>
          <a:effectLst>
            <a:outerShdw blurRad="127000" sx="103000" sy="103000" algn="tr"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r>
              <a:rPr lang="en-US" b="1" u="sng" dirty="0">
                <a:solidFill>
                  <a:srgbClr val="B8E1EC"/>
                </a:solidFill>
              </a:rPr>
              <a:t>DISCOVER</a:t>
            </a:r>
            <a:r>
              <a:rPr lang="en-US" dirty="0">
                <a:solidFill>
                  <a:srgbClr val="B8E1EC"/>
                </a:solidFill>
              </a:rPr>
              <a:t>, understand, and quantify the causal connections and emergent dynamics across spatiotemporal scales, domains, species, and energy populations characteristic of storm-time geospace.</a:t>
            </a:r>
          </a:p>
          <a:p>
            <a:endParaRPr lang="en-US" dirty="0">
              <a:solidFill>
                <a:srgbClr val="B8E1EC"/>
              </a:solidFill>
            </a:endParaRPr>
          </a:p>
          <a:p>
            <a:pPr marL="285750" indent="-285750">
              <a:buFont typeface="Arial" panose="020B0604020202020204" pitchFamily="34" charset="0"/>
              <a:buChar char="•"/>
            </a:pPr>
            <a:r>
              <a:rPr lang="en-US" dirty="0">
                <a:solidFill>
                  <a:srgbClr val="B8E1EC"/>
                </a:solidFill>
              </a:rPr>
              <a:t>Injection of plasmasheet particles into the ring current by bursty bulk flows</a:t>
            </a:r>
          </a:p>
          <a:p>
            <a:pPr marL="285750" indent="-285750">
              <a:buFont typeface="Arial" panose="020B0604020202020204" pitchFamily="34" charset="0"/>
              <a:buChar char="•"/>
            </a:pPr>
            <a:r>
              <a:rPr lang="en-US" dirty="0">
                <a:solidFill>
                  <a:srgbClr val="B8E1EC"/>
                </a:solidFill>
              </a:rPr>
              <a:t>Ionospheric polar cap patches and tongues of ionization</a:t>
            </a:r>
          </a:p>
          <a:p>
            <a:pPr marL="285750" indent="-285750">
              <a:buFont typeface="Arial" panose="020B0604020202020204" pitchFamily="34" charset="0"/>
              <a:buChar char="•"/>
            </a:pPr>
            <a:r>
              <a:rPr lang="en-US" dirty="0">
                <a:solidFill>
                  <a:srgbClr val="B8E1EC"/>
                </a:solidFill>
              </a:rPr>
              <a:t>Driving/preconditioning of the ionosphere-thermosphere by lower atmospheric waves and disturbances.</a:t>
            </a:r>
          </a:p>
          <a:p>
            <a:endParaRPr lang="en-US" sz="2000" dirty="0"/>
          </a:p>
        </p:txBody>
      </p:sp>
    </p:spTree>
    <p:extLst>
      <p:ext uri="{BB962C8B-B14F-4D97-AF65-F5344CB8AC3E}">
        <p14:creationId xmlns:p14="http://schemas.microsoft.com/office/powerpoint/2010/main" val="3079576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265A07-890A-694A-B7AC-C964194EE74E}"/>
              </a:ext>
            </a:extLst>
          </p:cNvPr>
          <p:cNvPicPr>
            <a:picLocks noGrp="1" noChangeAspect="1"/>
          </p:cNvPicPr>
          <p:nvPr>
            <p:ph idx="1"/>
          </p:nvPr>
        </p:nvPicPr>
        <p:blipFill>
          <a:blip r:embed="rId2"/>
          <a:stretch>
            <a:fillRect/>
          </a:stretch>
        </p:blipFill>
        <p:spPr>
          <a:xfrm>
            <a:off x="0" y="0"/>
            <a:ext cx="9833334" cy="6858000"/>
          </a:xfrm>
        </p:spPr>
      </p:pic>
      <p:pic>
        <p:nvPicPr>
          <p:cNvPr id="8" name="Picture 7">
            <a:extLst>
              <a:ext uri="{FF2B5EF4-FFF2-40B4-BE49-F238E27FC236}">
                <a16:creationId xmlns:a16="http://schemas.microsoft.com/office/drawing/2014/main" id="{17507987-4D7A-E04D-9DC2-08E8B69C46E2}"/>
              </a:ext>
            </a:extLst>
          </p:cNvPr>
          <p:cNvPicPr>
            <a:picLocks noChangeAspect="1"/>
          </p:cNvPicPr>
          <p:nvPr/>
        </p:nvPicPr>
        <p:blipFill>
          <a:blip r:embed="rId3"/>
          <a:stretch>
            <a:fillRect/>
          </a:stretch>
        </p:blipFill>
        <p:spPr>
          <a:xfrm>
            <a:off x="10113257" y="3889948"/>
            <a:ext cx="1700599" cy="2104491"/>
          </a:xfrm>
          <a:prstGeom prst="rect">
            <a:avLst/>
          </a:prstGeom>
        </p:spPr>
      </p:pic>
      <p:sp>
        <p:nvSpPr>
          <p:cNvPr id="10" name="Rectangle 9">
            <a:extLst>
              <a:ext uri="{FF2B5EF4-FFF2-40B4-BE49-F238E27FC236}">
                <a16:creationId xmlns:a16="http://schemas.microsoft.com/office/drawing/2014/main" id="{AAA9F2CE-558A-CC4D-A1C7-37ED24462779}"/>
              </a:ext>
            </a:extLst>
          </p:cNvPr>
          <p:cNvSpPr/>
          <p:nvPr/>
        </p:nvSpPr>
        <p:spPr>
          <a:xfrm>
            <a:off x="9972957" y="5994439"/>
            <a:ext cx="1981201" cy="871097"/>
          </a:xfrm>
          <a:prstGeom prst="rect">
            <a:avLst/>
          </a:prstGeom>
          <a:solidFill>
            <a:srgbClr val="000000">
              <a:alpha val="74902"/>
            </a:srgbClr>
          </a:solidFill>
          <a:ln>
            <a:noFill/>
          </a:ln>
          <a:effectLst>
            <a:outerShdw blurRad="50800" dist="2413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err="1">
                <a:ln>
                  <a:noFill/>
                </a:ln>
                <a:solidFill>
                  <a:srgbClr val="B8E1EC"/>
                </a:solidFill>
                <a:effectLst/>
                <a:uLnTx/>
                <a:uFillTx/>
                <a:latin typeface="Arial" panose="020B0604020202020204"/>
                <a:ea typeface="+mn-ea"/>
                <a:cs typeface="+mn-cs"/>
              </a:rPr>
              <a:t>cgs.jhuapl.edu</a:t>
            </a:r>
            <a:r>
              <a:rPr kumimoji="0" lang="en-US" sz="2000" b="0" i="0" u="sng" strike="noStrike" kern="0" cap="none" spc="0" normalizeH="0" baseline="0" noProof="0" dirty="0">
                <a:ln>
                  <a:noFill/>
                </a:ln>
                <a:solidFill>
                  <a:srgbClr val="B8E1EC"/>
                </a:solidFill>
                <a:effectLst/>
                <a:uLnTx/>
                <a:uFillTx/>
                <a:latin typeface="Arial" panose="020B0604020202020204"/>
                <a:ea typeface="+mn-ea"/>
                <a:cs typeface="+mn-cs"/>
              </a:rPr>
              <a:t>/Models</a:t>
            </a:r>
          </a:p>
        </p:txBody>
      </p:sp>
      <p:sp>
        <p:nvSpPr>
          <p:cNvPr id="6" name="Rectangle 5">
            <a:extLst>
              <a:ext uri="{FF2B5EF4-FFF2-40B4-BE49-F238E27FC236}">
                <a16:creationId xmlns:a16="http://schemas.microsoft.com/office/drawing/2014/main" id="{D615D067-9909-CA47-A3E1-50858B2E415A}"/>
              </a:ext>
            </a:extLst>
          </p:cNvPr>
          <p:cNvSpPr/>
          <p:nvPr/>
        </p:nvSpPr>
        <p:spPr>
          <a:xfrm>
            <a:off x="9972957" y="222429"/>
            <a:ext cx="2124105" cy="3667519"/>
          </a:xfrm>
          <a:prstGeom prst="rect">
            <a:avLst/>
          </a:prstGeom>
          <a:solidFill>
            <a:srgbClr val="000000">
              <a:alpha val="74902"/>
            </a:srgbClr>
          </a:solidFill>
          <a:ln>
            <a:noFill/>
          </a:ln>
          <a:effectLst>
            <a:outerShdw blurRad="50800" dist="2413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strike="noStrike" kern="0" cap="none" spc="0" normalizeH="0" baseline="0" noProof="0" dirty="0">
                <a:ln>
                  <a:noFill/>
                </a:ln>
                <a:solidFill>
                  <a:srgbClr val="B8E1EC"/>
                </a:solidFill>
                <a:effectLst/>
                <a:uLnTx/>
                <a:uFillTx/>
                <a:latin typeface="Arial" panose="020B0604020202020204"/>
                <a:ea typeface="+mn-ea"/>
                <a:cs typeface="+mn-cs"/>
              </a:rPr>
              <a:t>MAGE fulfills two key requirements: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strike="noStrike" kern="0" cap="none" spc="0" normalizeH="0" baseline="0" noProof="0" dirty="0">
              <a:ln>
                <a:noFill/>
              </a:ln>
              <a:solidFill>
                <a:srgbClr val="B8E1EC"/>
              </a:solidFill>
              <a:effectLst/>
              <a:uLnTx/>
              <a:uFillTx/>
              <a:latin typeface="Arial" panose="020B0604020202020204"/>
              <a:ea typeface="+mn-ea"/>
              <a:cs typeface="+mn-cs"/>
            </a:endParaRP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en-US" sz="2000" kern="0" dirty="0">
                <a:solidFill>
                  <a:srgbClr val="B8E1EC"/>
                </a:solidFill>
                <a:latin typeface="Arial" panose="020B0604020202020204"/>
              </a:rPr>
              <a:t>Describe the </a:t>
            </a:r>
            <a:r>
              <a:rPr lang="en-US" sz="2000" kern="0" dirty="0" err="1">
                <a:solidFill>
                  <a:srgbClr val="B8E1EC"/>
                </a:solidFill>
                <a:latin typeface="Arial" panose="020B0604020202020204"/>
              </a:rPr>
              <a:t>Geospace</a:t>
            </a:r>
            <a:r>
              <a:rPr lang="en-US" sz="2000" kern="0" dirty="0">
                <a:solidFill>
                  <a:srgbClr val="B8E1EC"/>
                </a:solidFill>
                <a:latin typeface="Arial" panose="020B0604020202020204"/>
              </a:rPr>
              <a:t>-Atmosphere system holistically.</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lang="en-US" sz="2000" kern="0" dirty="0">
                <a:solidFill>
                  <a:srgbClr val="B8E1EC"/>
                </a:solidFill>
                <a:latin typeface="Arial" panose="020B0604020202020204"/>
              </a:rPr>
              <a:t>Resolve critical mesoscale processes in all relevant domains.</a:t>
            </a:r>
            <a:endParaRPr kumimoji="0" lang="en-US" sz="2000" b="0" i="0" strike="noStrike" kern="0" cap="none" spc="0" normalizeH="0" baseline="0" noProof="0" dirty="0">
              <a:ln>
                <a:noFill/>
              </a:ln>
              <a:solidFill>
                <a:srgbClr val="B8E1E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8617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87BDAFE8-B5FD-D04C-A24E-5E3591304931}"/>
              </a:ext>
            </a:extLst>
          </p:cNvPr>
          <p:cNvPicPr>
            <a:picLocks noChangeAspect="1"/>
          </p:cNvPicPr>
          <p:nvPr/>
        </p:nvPicPr>
        <p:blipFill>
          <a:blip r:embed="rId3"/>
          <a:srcRect/>
          <a:stretch/>
        </p:blipFill>
        <p:spPr>
          <a:xfrm>
            <a:off x="452106" y="1335417"/>
            <a:ext cx="7189665" cy="5013845"/>
          </a:xfrm>
          <a:prstGeom prst="rect">
            <a:avLst/>
          </a:prstGeom>
          <a:ln w="28575">
            <a:noFill/>
          </a:ln>
        </p:spPr>
      </p:pic>
      <p:sp>
        <p:nvSpPr>
          <p:cNvPr id="2" name="Title 1">
            <a:extLst>
              <a:ext uri="{FF2B5EF4-FFF2-40B4-BE49-F238E27FC236}">
                <a16:creationId xmlns:a16="http://schemas.microsoft.com/office/drawing/2014/main" id="{4E18A854-81FD-D642-8711-E2ED26AD74F5}"/>
              </a:ext>
            </a:extLst>
          </p:cNvPr>
          <p:cNvSpPr>
            <a:spLocks noGrp="1"/>
          </p:cNvSpPr>
          <p:nvPr>
            <p:ph type="title"/>
          </p:nvPr>
        </p:nvSpPr>
        <p:spPr/>
        <p:txBody>
          <a:bodyPr/>
          <a:lstStyle/>
          <a:p>
            <a:r>
              <a:rPr lang="en-US" dirty="0"/>
              <a:t>The MAGE Vision</a:t>
            </a:r>
          </a:p>
        </p:txBody>
      </p:sp>
      <p:sp>
        <p:nvSpPr>
          <p:cNvPr id="8" name="Text Placeholder 7">
            <a:extLst>
              <a:ext uri="{FF2B5EF4-FFF2-40B4-BE49-F238E27FC236}">
                <a16:creationId xmlns:a16="http://schemas.microsoft.com/office/drawing/2014/main" id="{04077824-9042-B449-B4FA-B16DF5C7088F}"/>
              </a:ext>
            </a:extLst>
          </p:cNvPr>
          <p:cNvSpPr>
            <a:spLocks noGrp="1"/>
          </p:cNvSpPr>
          <p:nvPr>
            <p:ph type="body" sz="quarter" idx="13"/>
          </p:nvPr>
        </p:nvSpPr>
        <p:spPr/>
        <p:txBody>
          <a:bodyPr/>
          <a:lstStyle/>
          <a:p>
            <a:r>
              <a:rPr lang="en-US" dirty="0">
                <a:solidFill>
                  <a:srgbClr val="B8E1EC"/>
                </a:solidFill>
              </a:rPr>
              <a:t>Multiscale Atmosphere-</a:t>
            </a:r>
            <a:r>
              <a:rPr lang="en-US" dirty="0" err="1">
                <a:solidFill>
                  <a:srgbClr val="B8E1EC"/>
                </a:solidFill>
              </a:rPr>
              <a:t>Geospace</a:t>
            </a:r>
            <a:r>
              <a:rPr lang="en-US" dirty="0">
                <a:solidFill>
                  <a:srgbClr val="B8E1EC"/>
                </a:solidFill>
              </a:rPr>
              <a:t> Environment</a:t>
            </a:r>
          </a:p>
        </p:txBody>
      </p:sp>
      <p:sp>
        <p:nvSpPr>
          <p:cNvPr id="4" name="Date Placeholder 3">
            <a:extLst>
              <a:ext uri="{FF2B5EF4-FFF2-40B4-BE49-F238E27FC236}">
                <a16:creationId xmlns:a16="http://schemas.microsoft.com/office/drawing/2014/main" id="{D09AC59D-AD93-FA4A-B5E8-534F23310186}"/>
              </a:ext>
            </a:extLst>
          </p:cNvPr>
          <p:cNvSpPr>
            <a:spLocks noGrp="1"/>
          </p:cNvSpPr>
          <p:nvPr>
            <p:ph type="dt" sz="half" idx="14"/>
          </p:nvPr>
        </p:nvSpPr>
        <p:spPr/>
        <p:txBody>
          <a:bodyPr/>
          <a:lstStyle/>
          <a:p>
            <a:fld id="{49EBDCB5-7669-164A-9628-2946447F81D5}" type="datetime1">
              <a:rPr lang="en-US" smtClean="0"/>
              <a:t>6/10/2024</a:t>
            </a:fld>
            <a:endParaRPr lang="en-US" dirty="0"/>
          </a:p>
        </p:txBody>
      </p:sp>
      <p:sp>
        <p:nvSpPr>
          <p:cNvPr id="6" name="Slide Number Placeholder 5">
            <a:extLst>
              <a:ext uri="{FF2B5EF4-FFF2-40B4-BE49-F238E27FC236}">
                <a16:creationId xmlns:a16="http://schemas.microsoft.com/office/drawing/2014/main" id="{6D709026-D74B-5C4D-A1ED-FEA3273F6D73}"/>
              </a:ext>
            </a:extLst>
          </p:cNvPr>
          <p:cNvSpPr>
            <a:spLocks noGrp="1"/>
          </p:cNvSpPr>
          <p:nvPr>
            <p:ph type="sldNum" sz="quarter" idx="16"/>
          </p:nvPr>
        </p:nvSpPr>
        <p:spPr/>
        <p:txBody>
          <a:bodyPr/>
          <a:lstStyle/>
          <a:p>
            <a:fld id="{4EBCDCBD-78E1-0D41-A999-31B5EBF8E02C}" type="slidenum">
              <a:rPr lang="en-US" smtClean="0"/>
              <a:pPr/>
              <a:t>29</a:t>
            </a:fld>
            <a:endParaRPr lang="en-US" dirty="0"/>
          </a:p>
        </p:txBody>
      </p:sp>
      <p:sp>
        <p:nvSpPr>
          <p:cNvPr id="10" name="Footer Placeholder 4">
            <a:extLst>
              <a:ext uri="{FF2B5EF4-FFF2-40B4-BE49-F238E27FC236}">
                <a16:creationId xmlns:a16="http://schemas.microsoft.com/office/drawing/2014/main" id="{8C8269DB-7D2A-CE45-AC02-CC8A67A6ABBE}"/>
              </a:ext>
            </a:extLst>
          </p:cNvPr>
          <p:cNvSpPr>
            <a:spLocks noGrp="1"/>
          </p:cNvSpPr>
          <p:nvPr>
            <p:ph type="ftr" sz="quarter" idx="15"/>
          </p:nvPr>
        </p:nvSpPr>
        <p:spPr>
          <a:xfrm>
            <a:off x="742416" y="6500814"/>
            <a:ext cx="3197406" cy="355600"/>
          </a:xfrm>
        </p:spPr>
        <p:txBody>
          <a:bodyPr/>
          <a:lstStyle/>
          <a:p>
            <a:r>
              <a:rPr lang="en-US"/>
              <a:t>1st CGS Workshop 2020                       cgs.jhuapl.edu</a:t>
            </a:r>
            <a:endParaRPr lang="en-US" dirty="0"/>
          </a:p>
        </p:txBody>
      </p:sp>
      <p:pic>
        <p:nvPicPr>
          <p:cNvPr id="11" name="Picture 10">
            <a:extLst>
              <a:ext uri="{FF2B5EF4-FFF2-40B4-BE49-F238E27FC236}">
                <a16:creationId xmlns:a16="http://schemas.microsoft.com/office/drawing/2014/main" id="{7ADE6D24-04B6-C646-9E23-DBAF9305C221}"/>
              </a:ext>
            </a:extLst>
          </p:cNvPr>
          <p:cNvPicPr>
            <a:picLocks noChangeAspect="1"/>
          </p:cNvPicPr>
          <p:nvPr/>
        </p:nvPicPr>
        <p:blipFill>
          <a:blip r:embed="rId4"/>
          <a:stretch>
            <a:fillRect/>
          </a:stretch>
        </p:blipFill>
        <p:spPr>
          <a:xfrm>
            <a:off x="5029673" y="6504543"/>
            <a:ext cx="2132654" cy="353457"/>
          </a:xfrm>
          <a:prstGeom prst="rect">
            <a:avLst/>
          </a:prstGeom>
        </p:spPr>
      </p:pic>
      <p:pic>
        <p:nvPicPr>
          <p:cNvPr id="15" name="Picture 14">
            <a:extLst>
              <a:ext uri="{FF2B5EF4-FFF2-40B4-BE49-F238E27FC236}">
                <a16:creationId xmlns:a16="http://schemas.microsoft.com/office/drawing/2014/main" id="{608D8368-BABF-9C46-B96B-660C013CFA59}"/>
              </a:ext>
            </a:extLst>
          </p:cNvPr>
          <p:cNvPicPr>
            <a:picLocks noChangeAspect="1"/>
          </p:cNvPicPr>
          <p:nvPr/>
        </p:nvPicPr>
        <p:blipFill>
          <a:blip r:embed="rId5"/>
          <a:stretch>
            <a:fillRect/>
          </a:stretch>
        </p:blipFill>
        <p:spPr>
          <a:xfrm>
            <a:off x="7981761" y="1499164"/>
            <a:ext cx="3541949" cy="1917119"/>
          </a:xfrm>
          <a:prstGeom prst="rect">
            <a:avLst/>
          </a:prstGeom>
          <a:solidFill>
            <a:schemeClr val="bg1"/>
          </a:solidFill>
          <a:ln>
            <a:noFill/>
          </a:ln>
        </p:spPr>
      </p:pic>
      <p:pic>
        <p:nvPicPr>
          <p:cNvPr id="20" name="Picture 19">
            <a:extLst>
              <a:ext uri="{FF2B5EF4-FFF2-40B4-BE49-F238E27FC236}">
                <a16:creationId xmlns:a16="http://schemas.microsoft.com/office/drawing/2014/main" id="{6F80FBC5-370D-A14E-A31F-F44A102A239F}"/>
              </a:ext>
            </a:extLst>
          </p:cNvPr>
          <p:cNvPicPr>
            <a:picLocks noChangeAspect="1"/>
          </p:cNvPicPr>
          <p:nvPr/>
        </p:nvPicPr>
        <p:blipFill>
          <a:blip r:embed="rId6"/>
          <a:stretch>
            <a:fillRect/>
          </a:stretch>
        </p:blipFill>
        <p:spPr>
          <a:xfrm>
            <a:off x="8789479" y="3480955"/>
            <a:ext cx="1926514" cy="2384061"/>
          </a:xfrm>
          <a:prstGeom prst="rect">
            <a:avLst/>
          </a:prstGeom>
        </p:spPr>
      </p:pic>
    </p:spTree>
    <p:extLst>
      <p:ext uri="{BB962C8B-B14F-4D97-AF65-F5344CB8AC3E}">
        <p14:creationId xmlns:p14="http://schemas.microsoft.com/office/powerpoint/2010/main" val="163997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lanet in space&#10;&#10;Description automatically generated">
            <a:extLst>
              <a:ext uri="{FF2B5EF4-FFF2-40B4-BE49-F238E27FC236}">
                <a16:creationId xmlns:a16="http://schemas.microsoft.com/office/drawing/2014/main" id="{75478C42-5061-4AB7-4361-00DF0F399B49}"/>
              </a:ext>
            </a:extLst>
          </p:cNvPr>
          <p:cNvPicPr>
            <a:picLocks noChangeAspect="1"/>
          </p:cNvPicPr>
          <p:nvPr/>
        </p:nvPicPr>
        <p:blipFill>
          <a:blip r:embed="rId2"/>
          <a:stretch>
            <a:fillRect/>
          </a:stretch>
        </p:blipFill>
        <p:spPr>
          <a:xfrm>
            <a:off x="6060280" y="3567112"/>
            <a:ext cx="347664" cy="345280"/>
          </a:xfrm>
          <a:prstGeom prst="rect">
            <a:avLst/>
          </a:prstGeom>
        </p:spPr>
      </p:pic>
      <p:sp>
        <p:nvSpPr>
          <p:cNvPr id="20" name="Title 9">
            <a:extLst>
              <a:ext uri="{FF2B5EF4-FFF2-40B4-BE49-F238E27FC236}">
                <a16:creationId xmlns:a16="http://schemas.microsoft.com/office/drawing/2014/main" id="{DC1DCE23-C740-D659-DA97-6A870B5BAFC6}"/>
              </a:ext>
            </a:extLst>
          </p:cNvPr>
          <p:cNvSpPr>
            <a:spLocks noGrp="1"/>
          </p:cNvSpPr>
          <p:nvPr>
            <p:ph type="title"/>
          </p:nvPr>
        </p:nvSpPr>
        <p:spPr>
          <a:xfrm>
            <a:off x="342900" y="320040"/>
            <a:ext cx="11506200" cy="541022"/>
          </a:xfrm>
        </p:spPr>
        <p:txBody>
          <a:bodyPr/>
          <a:lstStyle/>
          <a:p>
            <a:r>
              <a:rPr lang="en-US" dirty="0"/>
              <a:t>Well, geospace isn’t quite as simple as this picture implies…</a:t>
            </a:r>
          </a:p>
        </p:txBody>
      </p:sp>
    </p:spTree>
    <p:extLst>
      <p:ext uri="{BB962C8B-B14F-4D97-AF65-F5344CB8AC3E}">
        <p14:creationId xmlns:p14="http://schemas.microsoft.com/office/powerpoint/2010/main" val="3144215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87BDAFE8-B5FD-D04C-A24E-5E3591304931}"/>
              </a:ext>
            </a:extLst>
          </p:cNvPr>
          <p:cNvPicPr>
            <a:picLocks noChangeAspect="1"/>
          </p:cNvPicPr>
          <p:nvPr/>
        </p:nvPicPr>
        <p:blipFill>
          <a:blip r:embed="rId3"/>
          <a:srcRect/>
          <a:stretch/>
        </p:blipFill>
        <p:spPr>
          <a:xfrm>
            <a:off x="452106" y="1335417"/>
            <a:ext cx="7189665" cy="5013845"/>
          </a:xfrm>
          <a:prstGeom prst="rect">
            <a:avLst/>
          </a:prstGeom>
          <a:ln w="28575">
            <a:noFill/>
          </a:ln>
        </p:spPr>
      </p:pic>
      <p:sp>
        <p:nvSpPr>
          <p:cNvPr id="2" name="Title 1">
            <a:extLst>
              <a:ext uri="{FF2B5EF4-FFF2-40B4-BE49-F238E27FC236}">
                <a16:creationId xmlns:a16="http://schemas.microsoft.com/office/drawing/2014/main" id="{4E18A854-81FD-D642-8711-E2ED26AD74F5}"/>
              </a:ext>
            </a:extLst>
          </p:cNvPr>
          <p:cNvSpPr>
            <a:spLocks noGrp="1"/>
          </p:cNvSpPr>
          <p:nvPr>
            <p:ph type="title"/>
          </p:nvPr>
        </p:nvSpPr>
        <p:spPr/>
        <p:txBody>
          <a:bodyPr/>
          <a:lstStyle/>
          <a:p>
            <a:r>
              <a:rPr lang="en-US" dirty="0"/>
              <a:t>The MAGE Vision</a:t>
            </a:r>
          </a:p>
        </p:txBody>
      </p:sp>
      <p:sp>
        <p:nvSpPr>
          <p:cNvPr id="8" name="Text Placeholder 7">
            <a:extLst>
              <a:ext uri="{FF2B5EF4-FFF2-40B4-BE49-F238E27FC236}">
                <a16:creationId xmlns:a16="http://schemas.microsoft.com/office/drawing/2014/main" id="{04077824-9042-B449-B4FA-B16DF5C7088F}"/>
              </a:ext>
            </a:extLst>
          </p:cNvPr>
          <p:cNvSpPr>
            <a:spLocks noGrp="1"/>
          </p:cNvSpPr>
          <p:nvPr>
            <p:ph type="body" sz="quarter" idx="13"/>
          </p:nvPr>
        </p:nvSpPr>
        <p:spPr/>
        <p:txBody>
          <a:bodyPr/>
          <a:lstStyle/>
          <a:p>
            <a:r>
              <a:rPr lang="en-US" dirty="0">
                <a:solidFill>
                  <a:srgbClr val="B8E1EC"/>
                </a:solidFill>
              </a:rPr>
              <a:t>Multiscale Atmosphere-</a:t>
            </a:r>
            <a:r>
              <a:rPr lang="en-US" dirty="0" err="1">
                <a:solidFill>
                  <a:srgbClr val="B8E1EC"/>
                </a:solidFill>
              </a:rPr>
              <a:t>Geospace</a:t>
            </a:r>
            <a:r>
              <a:rPr lang="en-US" dirty="0">
                <a:solidFill>
                  <a:srgbClr val="B8E1EC"/>
                </a:solidFill>
              </a:rPr>
              <a:t> Environment</a:t>
            </a:r>
          </a:p>
        </p:txBody>
      </p:sp>
      <p:sp>
        <p:nvSpPr>
          <p:cNvPr id="4" name="Date Placeholder 3">
            <a:extLst>
              <a:ext uri="{FF2B5EF4-FFF2-40B4-BE49-F238E27FC236}">
                <a16:creationId xmlns:a16="http://schemas.microsoft.com/office/drawing/2014/main" id="{D09AC59D-AD93-FA4A-B5E8-534F23310186}"/>
              </a:ext>
            </a:extLst>
          </p:cNvPr>
          <p:cNvSpPr>
            <a:spLocks noGrp="1"/>
          </p:cNvSpPr>
          <p:nvPr>
            <p:ph type="dt" sz="half" idx="14"/>
          </p:nvPr>
        </p:nvSpPr>
        <p:spPr/>
        <p:txBody>
          <a:bodyPr/>
          <a:lstStyle/>
          <a:p>
            <a:fld id="{49EBDCB5-7669-164A-9628-2946447F81D5}" type="datetime1">
              <a:rPr lang="en-US" smtClean="0"/>
              <a:t>6/10/2024</a:t>
            </a:fld>
            <a:endParaRPr lang="en-US" dirty="0"/>
          </a:p>
        </p:txBody>
      </p:sp>
      <p:sp>
        <p:nvSpPr>
          <p:cNvPr id="6" name="Slide Number Placeholder 5">
            <a:extLst>
              <a:ext uri="{FF2B5EF4-FFF2-40B4-BE49-F238E27FC236}">
                <a16:creationId xmlns:a16="http://schemas.microsoft.com/office/drawing/2014/main" id="{6D709026-D74B-5C4D-A1ED-FEA3273F6D73}"/>
              </a:ext>
            </a:extLst>
          </p:cNvPr>
          <p:cNvSpPr>
            <a:spLocks noGrp="1"/>
          </p:cNvSpPr>
          <p:nvPr>
            <p:ph type="sldNum" sz="quarter" idx="16"/>
          </p:nvPr>
        </p:nvSpPr>
        <p:spPr/>
        <p:txBody>
          <a:bodyPr/>
          <a:lstStyle/>
          <a:p>
            <a:fld id="{4EBCDCBD-78E1-0D41-A999-31B5EBF8E02C}" type="slidenum">
              <a:rPr lang="en-US" smtClean="0"/>
              <a:pPr/>
              <a:t>30</a:t>
            </a:fld>
            <a:endParaRPr lang="en-US" dirty="0"/>
          </a:p>
        </p:txBody>
      </p:sp>
      <p:pic>
        <p:nvPicPr>
          <p:cNvPr id="11" name="Picture 10">
            <a:extLst>
              <a:ext uri="{FF2B5EF4-FFF2-40B4-BE49-F238E27FC236}">
                <a16:creationId xmlns:a16="http://schemas.microsoft.com/office/drawing/2014/main" id="{7ADE6D24-04B6-C646-9E23-DBAF9305C221}"/>
              </a:ext>
            </a:extLst>
          </p:cNvPr>
          <p:cNvPicPr>
            <a:picLocks noChangeAspect="1"/>
          </p:cNvPicPr>
          <p:nvPr/>
        </p:nvPicPr>
        <p:blipFill>
          <a:blip r:embed="rId4"/>
          <a:stretch>
            <a:fillRect/>
          </a:stretch>
        </p:blipFill>
        <p:spPr>
          <a:xfrm>
            <a:off x="5029673" y="6504543"/>
            <a:ext cx="2132654" cy="353457"/>
          </a:xfrm>
          <a:prstGeom prst="rect">
            <a:avLst/>
          </a:prstGeom>
        </p:spPr>
      </p:pic>
      <p:grpSp>
        <p:nvGrpSpPr>
          <p:cNvPr id="26" name="Group 25">
            <a:extLst>
              <a:ext uri="{FF2B5EF4-FFF2-40B4-BE49-F238E27FC236}">
                <a16:creationId xmlns:a16="http://schemas.microsoft.com/office/drawing/2014/main" id="{BD6678E4-2893-584F-AE82-1B8D8E8A285A}"/>
              </a:ext>
            </a:extLst>
          </p:cNvPr>
          <p:cNvGrpSpPr/>
          <p:nvPr/>
        </p:nvGrpSpPr>
        <p:grpSpPr>
          <a:xfrm>
            <a:off x="5428034" y="2904663"/>
            <a:ext cx="1951558" cy="354766"/>
            <a:chOff x="5428034" y="2904663"/>
            <a:chExt cx="1951558" cy="354766"/>
          </a:xfrm>
        </p:grpSpPr>
        <p:cxnSp>
          <p:nvCxnSpPr>
            <p:cNvPr id="17" name="Straight Connector 16">
              <a:extLst>
                <a:ext uri="{FF2B5EF4-FFF2-40B4-BE49-F238E27FC236}">
                  <a16:creationId xmlns:a16="http://schemas.microsoft.com/office/drawing/2014/main" id="{94E7BDFB-1B5B-1144-8325-861C2D9AF741}"/>
                </a:ext>
              </a:extLst>
            </p:cNvPr>
            <p:cNvCxnSpPr/>
            <p:nvPr/>
          </p:nvCxnSpPr>
          <p:spPr>
            <a:xfrm>
              <a:off x="5428034" y="3073940"/>
              <a:ext cx="894945" cy="0"/>
            </a:xfrm>
            <a:prstGeom prst="line">
              <a:avLst/>
            </a:prstGeom>
            <a:ln w="28575">
              <a:solidFill>
                <a:srgbClr val="F26D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369F24-E9A7-9945-98DF-BE8BF22FA0AA}"/>
                </a:ext>
              </a:extLst>
            </p:cNvPr>
            <p:cNvSpPr txBox="1"/>
            <p:nvPr/>
          </p:nvSpPr>
          <p:spPr>
            <a:xfrm>
              <a:off x="6396631" y="2904663"/>
              <a:ext cx="982961" cy="338554"/>
            </a:xfrm>
            <a:prstGeom prst="rect">
              <a:avLst/>
            </a:prstGeom>
            <a:noFill/>
            <a:ln w="19050">
              <a:noFill/>
            </a:ln>
          </p:spPr>
          <p:txBody>
            <a:bodyPr wrap="none" rtlCol="0">
              <a:spAutoFit/>
            </a:bodyPr>
            <a:lstStyle/>
            <a:p>
              <a:r>
                <a:rPr lang="en-US" sz="1600" dirty="0">
                  <a:solidFill>
                    <a:srgbClr val="F26D00"/>
                  </a:solidFill>
                </a:rPr>
                <a:t>TIEGCM</a:t>
              </a:r>
            </a:p>
          </p:txBody>
        </p:sp>
        <p:cxnSp>
          <p:nvCxnSpPr>
            <p:cNvPr id="22" name="Straight Connector 21">
              <a:extLst>
                <a:ext uri="{FF2B5EF4-FFF2-40B4-BE49-F238E27FC236}">
                  <a16:creationId xmlns:a16="http://schemas.microsoft.com/office/drawing/2014/main" id="{E6012239-4451-3241-A715-0184507CCDD6}"/>
                </a:ext>
              </a:extLst>
            </p:cNvPr>
            <p:cNvCxnSpPr>
              <a:cxnSpLocks/>
            </p:cNvCxnSpPr>
            <p:nvPr/>
          </p:nvCxnSpPr>
          <p:spPr>
            <a:xfrm>
              <a:off x="6662974" y="3259429"/>
              <a:ext cx="499353" cy="0"/>
            </a:xfrm>
            <a:prstGeom prst="line">
              <a:avLst/>
            </a:prstGeom>
            <a:ln w="28575">
              <a:solidFill>
                <a:srgbClr val="F26D00"/>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6F80FBC5-370D-A14E-A31F-F44A102A239F}"/>
              </a:ext>
            </a:extLst>
          </p:cNvPr>
          <p:cNvPicPr>
            <a:picLocks noChangeAspect="1"/>
          </p:cNvPicPr>
          <p:nvPr/>
        </p:nvPicPr>
        <p:blipFill>
          <a:blip r:embed="rId5"/>
          <a:stretch>
            <a:fillRect/>
          </a:stretch>
        </p:blipFill>
        <p:spPr>
          <a:xfrm>
            <a:off x="8789479" y="4054838"/>
            <a:ext cx="1926514" cy="2384061"/>
          </a:xfrm>
          <a:prstGeom prst="rect">
            <a:avLst/>
          </a:prstGeom>
        </p:spPr>
      </p:pic>
      <p:sp>
        <p:nvSpPr>
          <p:cNvPr id="5" name="Freeform 4">
            <a:extLst>
              <a:ext uri="{FF2B5EF4-FFF2-40B4-BE49-F238E27FC236}">
                <a16:creationId xmlns:a16="http://schemas.microsoft.com/office/drawing/2014/main" id="{A5FF27E6-E609-D04A-873E-3821117CE92F}"/>
              </a:ext>
            </a:extLst>
          </p:cNvPr>
          <p:cNvSpPr/>
          <p:nvPr/>
        </p:nvSpPr>
        <p:spPr>
          <a:xfrm>
            <a:off x="145915" y="1206230"/>
            <a:ext cx="7422204" cy="5175115"/>
          </a:xfrm>
          <a:custGeom>
            <a:avLst/>
            <a:gdLst>
              <a:gd name="connsiteX0" fmla="*/ 0 w 7422204"/>
              <a:gd name="connsiteY0" fmla="*/ 3463047 h 5175115"/>
              <a:gd name="connsiteX1" fmla="*/ 2101174 w 7422204"/>
              <a:gd name="connsiteY1" fmla="*/ 3463047 h 5175115"/>
              <a:gd name="connsiteX2" fmla="*/ 2101174 w 7422204"/>
              <a:gd name="connsiteY2" fmla="*/ 0 h 5175115"/>
              <a:gd name="connsiteX3" fmla="*/ 2237362 w 7422204"/>
              <a:gd name="connsiteY3" fmla="*/ 0 h 5175115"/>
              <a:gd name="connsiteX4" fmla="*/ 4659549 w 7422204"/>
              <a:gd name="connsiteY4" fmla="*/ 0 h 5175115"/>
              <a:gd name="connsiteX5" fmla="*/ 4659549 w 7422204"/>
              <a:gd name="connsiteY5" fmla="*/ 1721796 h 5175115"/>
              <a:gd name="connsiteX6" fmla="*/ 7422204 w 7422204"/>
              <a:gd name="connsiteY6" fmla="*/ 1721796 h 5175115"/>
              <a:gd name="connsiteX7" fmla="*/ 7422204 w 7422204"/>
              <a:gd name="connsiteY7" fmla="*/ 3550596 h 5175115"/>
              <a:gd name="connsiteX8" fmla="*/ 5428034 w 7422204"/>
              <a:gd name="connsiteY8" fmla="*/ 3550596 h 5175115"/>
              <a:gd name="connsiteX9" fmla="*/ 5428034 w 7422204"/>
              <a:gd name="connsiteY9" fmla="*/ 5175115 h 5175115"/>
              <a:gd name="connsiteX10" fmla="*/ 19455 w 7422204"/>
              <a:gd name="connsiteY10" fmla="*/ 5175115 h 5175115"/>
              <a:gd name="connsiteX11" fmla="*/ 0 w 7422204"/>
              <a:gd name="connsiteY11" fmla="*/ 3463047 h 51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2204" h="5175115">
                <a:moveTo>
                  <a:pt x="0" y="3463047"/>
                </a:moveTo>
                <a:lnTo>
                  <a:pt x="2101174" y="3463047"/>
                </a:lnTo>
                <a:lnTo>
                  <a:pt x="2101174" y="0"/>
                </a:lnTo>
                <a:lnTo>
                  <a:pt x="2237362" y="0"/>
                </a:lnTo>
                <a:lnTo>
                  <a:pt x="4659549" y="0"/>
                </a:lnTo>
                <a:lnTo>
                  <a:pt x="4659549" y="1721796"/>
                </a:lnTo>
                <a:lnTo>
                  <a:pt x="7422204" y="1721796"/>
                </a:lnTo>
                <a:lnTo>
                  <a:pt x="7422204" y="3550596"/>
                </a:lnTo>
                <a:lnTo>
                  <a:pt x="5428034" y="3550596"/>
                </a:lnTo>
                <a:lnTo>
                  <a:pt x="5428034" y="5175115"/>
                </a:lnTo>
                <a:lnTo>
                  <a:pt x="19455" y="5175115"/>
                </a:lnTo>
                <a:cubicBezTo>
                  <a:pt x="16213" y="4610911"/>
                  <a:pt x="12970" y="4046706"/>
                  <a:pt x="0" y="3463047"/>
                </a:cubicBezTo>
                <a:close/>
              </a:path>
            </a:pathLst>
          </a:custGeom>
          <a:noFill/>
          <a:ln w="38100">
            <a:solidFill>
              <a:srgbClr val="F26D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3" name="TextBox 2">
            <a:extLst>
              <a:ext uri="{FF2B5EF4-FFF2-40B4-BE49-F238E27FC236}">
                <a16:creationId xmlns:a16="http://schemas.microsoft.com/office/drawing/2014/main" id="{7C813F17-B49B-EE42-BFA6-F740CCE96A48}"/>
              </a:ext>
            </a:extLst>
          </p:cNvPr>
          <p:cNvSpPr txBox="1"/>
          <p:nvPr/>
        </p:nvSpPr>
        <p:spPr>
          <a:xfrm>
            <a:off x="7702685" y="1808628"/>
            <a:ext cx="4343400" cy="2222403"/>
          </a:xfrm>
          <a:prstGeom prst="rect">
            <a:avLst/>
          </a:prstGeom>
          <a:noFill/>
        </p:spPr>
        <p:txBody>
          <a:bodyPr wrap="square" rtlCol="0">
            <a:spAutoFit/>
          </a:bodyPr>
          <a:lstStyle/>
          <a:p>
            <a:pPr>
              <a:lnSpc>
                <a:spcPct val="200000"/>
              </a:lnSpc>
            </a:pPr>
            <a:r>
              <a:rPr lang="en-US" b="1" dirty="0">
                <a:solidFill>
                  <a:srgbClr val="B8E1EC"/>
                </a:solidFill>
              </a:rPr>
              <a:t>GAMERA+RCM+TIEGCM = MAGE 1.0 </a:t>
            </a:r>
          </a:p>
          <a:p>
            <a:pPr marL="285750" indent="-285750">
              <a:lnSpc>
                <a:spcPct val="200000"/>
              </a:lnSpc>
              <a:buFontTx/>
              <a:buChar char="-"/>
            </a:pPr>
            <a:r>
              <a:rPr lang="en-US" dirty="0">
                <a:solidFill>
                  <a:srgbClr val="B8E1EC"/>
                </a:solidFill>
              </a:rPr>
              <a:t>fully coupled as part of CGS Phase I.</a:t>
            </a:r>
          </a:p>
          <a:p>
            <a:pPr marL="285750" indent="-285750">
              <a:lnSpc>
                <a:spcPct val="200000"/>
              </a:lnSpc>
              <a:buFontTx/>
              <a:buChar char="-"/>
            </a:pPr>
            <a:r>
              <a:rPr lang="en-US" dirty="0">
                <a:solidFill>
                  <a:srgbClr val="B8E1EC"/>
                </a:solidFill>
              </a:rPr>
              <a:t>Just released MAGE 0.75 to the CCMC!</a:t>
            </a:r>
            <a:endParaRPr lang="en-US" dirty="0">
              <a:solidFill>
                <a:schemeClr val="tx2">
                  <a:lumMod val="75000"/>
                </a:schemeClr>
              </a:solidFill>
            </a:endParaRPr>
          </a:p>
        </p:txBody>
      </p:sp>
    </p:spTree>
    <p:extLst>
      <p:ext uri="{BB962C8B-B14F-4D97-AF65-F5344CB8AC3E}">
        <p14:creationId xmlns:p14="http://schemas.microsoft.com/office/powerpoint/2010/main" val="1367533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254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et in space&#10;&#10;Description automatically generated">
            <a:extLst>
              <a:ext uri="{FF2B5EF4-FFF2-40B4-BE49-F238E27FC236}">
                <a16:creationId xmlns:a16="http://schemas.microsoft.com/office/drawing/2014/main" id="{7D9BF0D4-9474-1C02-D8CF-4623597FCC86}"/>
              </a:ext>
            </a:extLst>
          </p:cNvPr>
          <p:cNvPicPr>
            <a:picLocks noChangeAspect="1"/>
          </p:cNvPicPr>
          <p:nvPr/>
        </p:nvPicPr>
        <p:blipFill>
          <a:blip r:embed="rId2"/>
          <a:stretch>
            <a:fillRect/>
          </a:stretch>
        </p:blipFill>
        <p:spPr>
          <a:xfrm>
            <a:off x="6060280" y="3567112"/>
            <a:ext cx="347664" cy="345280"/>
          </a:xfrm>
          <a:prstGeom prst="rect">
            <a:avLst/>
          </a:prstGeom>
        </p:spPr>
      </p:pic>
      <p:sp>
        <p:nvSpPr>
          <p:cNvPr id="8" name="Title 9">
            <a:extLst>
              <a:ext uri="{FF2B5EF4-FFF2-40B4-BE49-F238E27FC236}">
                <a16:creationId xmlns:a16="http://schemas.microsoft.com/office/drawing/2014/main" id="{C9F13C62-09A9-D9D3-7185-305DCF642C10}"/>
              </a:ext>
            </a:extLst>
          </p:cNvPr>
          <p:cNvSpPr>
            <a:spLocks noGrp="1"/>
          </p:cNvSpPr>
          <p:nvPr>
            <p:ph type="title"/>
          </p:nvPr>
        </p:nvSpPr>
        <p:spPr>
          <a:xfrm>
            <a:off x="342900" y="320040"/>
            <a:ext cx="11506200" cy="541022"/>
          </a:xfrm>
        </p:spPr>
        <p:txBody>
          <a:bodyPr/>
          <a:lstStyle/>
          <a:p>
            <a:r>
              <a:rPr lang="en-US" sz="3000" dirty="0"/>
              <a:t>In fact, it’s quite complicated! And we want to develop a new way to help study it.</a:t>
            </a:r>
          </a:p>
        </p:txBody>
      </p:sp>
    </p:spTree>
    <p:extLst>
      <p:ext uri="{BB962C8B-B14F-4D97-AF65-F5344CB8AC3E}">
        <p14:creationId xmlns:p14="http://schemas.microsoft.com/office/powerpoint/2010/main" val="213697307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et in space&#10;&#10;Description automatically generated">
            <a:extLst>
              <a:ext uri="{FF2B5EF4-FFF2-40B4-BE49-F238E27FC236}">
                <a16:creationId xmlns:a16="http://schemas.microsoft.com/office/drawing/2014/main" id="{7D9BF0D4-9474-1C02-D8CF-4623597FCC86}"/>
              </a:ext>
            </a:extLst>
          </p:cNvPr>
          <p:cNvPicPr>
            <a:picLocks noChangeAspect="1"/>
          </p:cNvPicPr>
          <p:nvPr/>
        </p:nvPicPr>
        <p:blipFill>
          <a:blip r:embed="rId2"/>
          <a:stretch>
            <a:fillRect/>
          </a:stretch>
        </p:blipFill>
        <p:spPr>
          <a:xfrm>
            <a:off x="6060280" y="3567112"/>
            <a:ext cx="347664" cy="345280"/>
          </a:xfrm>
          <a:prstGeom prst="rect">
            <a:avLst/>
          </a:prstGeom>
        </p:spPr>
      </p:pic>
      <p:pic>
        <p:nvPicPr>
          <p:cNvPr id="3" name="Picture 2">
            <a:extLst>
              <a:ext uri="{FF2B5EF4-FFF2-40B4-BE49-F238E27FC236}">
                <a16:creationId xmlns:a16="http://schemas.microsoft.com/office/drawing/2014/main" id="{8298EC0E-8E90-AFA9-77FB-D2BFF7609B5D}"/>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3614028" y="936863"/>
            <a:ext cx="5920498" cy="4539048"/>
          </a:xfrm>
          <a:prstGeom prst="rect">
            <a:avLst/>
          </a:prstGeom>
        </p:spPr>
      </p:pic>
      <p:sp>
        <p:nvSpPr>
          <p:cNvPr id="6" name="Title 9">
            <a:extLst>
              <a:ext uri="{FF2B5EF4-FFF2-40B4-BE49-F238E27FC236}">
                <a16:creationId xmlns:a16="http://schemas.microsoft.com/office/drawing/2014/main" id="{2D948489-DCAF-F4A6-E096-D9F58F4AC40A}"/>
              </a:ext>
            </a:extLst>
          </p:cNvPr>
          <p:cNvSpPr>
            <a:spLocks noGrp="1"/>
          </p:cNvSpPr>
          <p:nvPr>
            <p:ph type="title"/>
          </p:nvPr>
        </p:nvSpPr>
        <p:spPr>
          <a:xfrm>
            <a:off x="342900" y="320040"/>
            <a:ext cx="11506200" cy="541022"/>
          </a:xfrm>
        </p:spPr>
        <p:txBody>
          <a:bodyPr/>
          <a:lstStyle/>
          <a:p>
            <a:r>
              <a:rPr lang="en-US" sz="3000" dirty="0"/>
              <a:t>One challenge is that it’s multi-scale and multi-physics</a:t>
            </a:r>
          </a:p>
        </p:txBody>
      </p:sp>
      <p:sp>
        <p:nvSpPr>
          <p:cNvPr id="10" name="Predicting GICs is an incredibly complex problem…">
            <a:extLst>
              <a:ext uri="{FF2B5EF4-FFF2-40B4-BE49-F238E27FC236}">
                <a16:creationId xmlns:a16="http://schemas.microsoft.com/office/drawing/2014/main" id="{5BAA9612-B055-BDA9-3D9B-0B03F458F519}"/>
              </a:ext>
            </a:extLst>
          </p:cNvPr>
          <p:cNvSpPr txBox="1">
            <a:spLocks/>
          </p:cNvSpPr>
          <p:nvPr/>
        </p:nvSpPr>
        <p:spPr>
          <a:xfrm>
            <a:off x="246857" y="1023847"/>
            <a:ext cx="3124994" cy="4365080"/>
          </a:xfrm>
          <a:prstGeom prst="rect">
            <a:avLst/>
          </a:prstGeom>
          <a:solidFill>
            <a:srgbClr val="020511">
              <a:alpha val="84000"/>
            </a:srgbClr>
          </a:solidFill>
          <a:effectLst>
            <a:outerShdw blurRad="76200" dist="38100" dir="8100000" sx="103000" sy="103000" algn="tr" rotWithShape="0">
              <a:prstClr val="black">
                <a:alpha val="53000"/>
              </a:prstClr>
            </a:outerShdw>
          </a:effectLst>
        </p:spPr>
        <p:txBody>
          <a:bodyPr vert="horz" lIns="0" tIns="0" rIns="0" bIns="0" rtlCol="0">
            <a:normAutofit fontScale="77500" lnSpcReduction="20000"/>
          </a:bodyPr>
          <a:lst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solidFill>
                <a:srgbClr val="B8E1EC"/>
              </a:solidFill>
            </a:endParaRPr>
          </a:p>
          <a:p>
            <a:r>
              <a:rPr lang="en-US" dirty="0">
                <a:solidFill>
                  <a:srgbClr val="B8E1EC"/>
                </a:solidFill>
              </a:rPr>
              <a:t>Understanding the physics of geospace, particularly during strong disturbances, requires describing it in its entirety</a:t>
            </a:r>
          </a:p>
          <a:p>
            <a:r>
              <a:rPr lang="en-US" dirty="0">
                <a:solidFill>
                  <a:srgbClr val="B8E1EC"/>
                </a:solidFill>
              </a:rPr>
              <a:t>That is an incredibly complex problem, and so is predicting space weather</a:t>
            </a:r>
          </a:p>
          <a:p>
            <a:r>
              <a:rPr lang="en-US" dirty="0">
                <a:solidFill>
                  <a:srgbClr val="B8E1EC"/>
                </a:solidFill>
              </a:rPr>
              <a:t>A multitude of plasma and neutral populations coexist and interact strongly with each other and EM fields across scales and domains</a:t>
            </a:r>
          </a:p>
          <a:p>
            <a:r>
              <a:rPr lang="en-US" dirty="0">
                <a:solidFill>
                  <a:srgbClr val="B8E1EC"/>
                </a:solidFill>
              </a:rPr>
              <a:t>All these interactions should be included in a predictive model</a:t>
            </a:r>
          </a:p>
          <a:p>
            <a:r>
              <a:rPr lang="en-US" dirty="0">
                <a:solidFill>
                  <a:srgbClr val="B8E1EC"/>
                </a:solidFill>
              </a:rPr>
              <a:t>Mesoscales are important. Must be resolved because they lead to "emergent" global behavior.</a:t>
            </a:r>
          </a:p>
        </p:txBody>
      </p:sp>
      <p:sp>
        <p:nvSpPr>
          <p:cNvPr id="12" name="TextBox 11">
            <a:extLst>
              <a:ext uri="{FF2B5EF4-FFF2-40B4-BE49-F238E27FC236}">
                <a16:creationId xmlns:a16="http://schemas.microsoft.com/office/drawing/2014/main" id="{7EED0451-7E97-35E6-59F3-0517C5666BC5}"/>
              </a:ext>
            </a:extLst>
          </p:cNvPr>
          <p:cNvSpPr txBox="1"/>
          <p:nvPr/>
        </p:nvSpPr>
        <p:spPr>
          <a:xfrm>
            <a:off x="478037" y="5475911"/>
            <a:ext cx="2662634" cy="646331"/>
          </a:xfrm>
          <a:prstGeom prst="rect">
            <a:avLst/>
          </a:prstGeom>
          <a:noFill/>
          <a:ln w="19050">
            <a:noFill/>
          </a:ln>
        </p:spPr>
        <p:txBody>
          <a:bodyPr wrap="square">
            <a:spAutoFit/>
          </a:bodyPr>
          <a:lstStyle/>
          <a:p>
            <a:pPr algn="ctr"/>
            <a:r>
              <a:rPr lang="en-US" sz="1800" dirty="0">
                <a:solidFill>
                  <a:schemeClr val="accent5">
                    <a:lumMod val="40000"/>
                    <a:lumOff val="60000"/>
                  </a:schemeClr>
                </a:solidFill>
                <a:latin typeface="Calibri" panose="020F0502020204030204"/>
              </a:rPr>
              <a:t>-Slava Merkin (PI of CGS), JHU/APL</a:t>
            </a:r>
            <a:endParaRPr lang="en-US" sz="1800" b="1" dirty="0">
              <a:solidFill>
                <a:schemeClr val="accent5">
                  <a:lumMod val="40000"/>
                  <a:lumOff val="60000"/>
                </a:schemeClr>
              </a:solidFill>
              <a:latin typeface="Calibri" panose="020F0502020204030204"/>
            </a:endParaRPr>
          </a:p>
        </p:txBody>
      </p:sp>
    </p:spTree>
    <p:extLst>
      <p:ext uri="{BB962C8B-B14F-4D97-AF65-F5344CB8AC3E}">
        <p14:creationId xmlns:p14="http://schemas.microsoft.com/office/powerpoint/2010/main" val="4064690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820A-9900-F7B2-21D8-04312D83171E}"/>
              </a:ext>
            </a:extLst>
          </p:cNvPr>
          <p:cNvSpPr>
            <a:spLocks noGrp="1"/>
          </p:cNvSpPr>
          <p:nvPr>
            <p:ph type="sldNum" sz="quarter" idx="11"/>
          </p:nvPr>
        </p:nvSpPr>
        <p:spPr/>
        <p:txBody>
          <a:bodyPr/>
          <a:lstStyle/>
          <a:p>
            <a:fld id="{4EBCDCBD-78E1-0D41-A999-31B5EBF8E02C}" type="slidenum">
              <a:rPr lang="en-US" smtClean="0"/>
              <a:pPr/>
              <a:t>6</a:t>
            </a:fld>
            <a:endParaRPr lang="en-US" dirty="0"/>
          </a:p>
        </p:txBody>
      </p:sp>
      <p:sp>
        <p:nvSpPr>
          <p:cNvPr id="6" name="Date Placeholder 5">
            <a:extLst>
              <a:ext uri="{FF2B5EF4-FFF2-40B4-BE49-F238E27FC236}">
                <a16:creationId xmlns:a16="http://schemas.microsoft.com/office/drawing/2014/main" id="{C3006554-0D15-D173-8A62-1B4B953025C3}"/>
              </a:ext>
            </a:extLst>
          </p:cNvPr>
          <p:cNvSpPr>
            <a:spLocks noGrp="1"/>
          </p:cNvSpPr>
          <p:nvPr>
            <p:ph type="dt" sz="half" idx="2"/>
          </p:nvPr>
        </p:nvSpPr>
        <p:spPr/>
        <p:txBody>
          <a:bodyPr/>
          <a:lstStyle/>
          <a:p>
            <a:fld id="{5EF15F05-1471-4947-B44B-4928A1E39F88}" type="datetime4">
              <a:rPr lang="en-US" smtClean="0"/>
              <a:pPr/>
              <a:t>June 10, 2024</a:t>
            </a:fld>
            <a:endParaRPr lang="en-US" dirty="0"/>
          </a:p>
        </p:txBody>
      </p:sp>
      <p:pic>
        <p:nvPicPr>
          <p:cNvPr id="2" name="Picture 1">
            <a:extLst>
              <a:ext uri="{FF2B5EF4-FFF2-40B4-BE49-F238E27FC236}">
                <a16:creationId xmlns:a16="http://schemas.microsoft.com/office/drawing/2014/main" id="{45897777-98D3-CEC8-68C1-4E953E15EE2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flipH="1">
            <a:off x="3710019" y="1524000"/>
            <a:ext cx="5087140" cy="4442853"/>
          </a:xfrm>
          <a:prstGeom prst="rect">
            <a:avLst/>
          </a:prstGeom>
        </p:spPr>
      </p:pic>
      <p:pic>
        <p:nvPicPr>
          <p:cNvPr id="5" name="Hex3D" descr="Hex3D">
            <a:hlinkClick r:id="" action="ppaction://media"/>
            <a:extLst>
              <a:ext uri="{FF2B5EF4-FFF2-40B4-BE49-F238E27FC236}">
                <a16:creationId xmlns:a16="http://schemas.microsoft.com/office/drawing/2014/main" id="{4122148C-856E-AB53-A0FF-3B36453D276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09961" y="1222503"/>
            <a:ext cx="5172075" cy="5172075"/>
          </a:xfrm>
          <a:prstGeom prst="rect">
            <a:avLst/>
          </a:prstGeom>
        </p:spPr>
      </p:pic>
      <p:sp>
        <p:nvSpPr>
          <p:cNvPr id="9" name="Title 6">
            <a:extLst>
              <a:ext uri="{FF2B5EF4-FFF2-40B4-BE49-F238E27FC236}">
                <a16:creationId xmlns:a16="http://schemas.microsoft.com/office/drawing/2014/main" id="{97CDF7D7-799A-58F3-E574-39E528ABB347}"/>
              </a:ext>
            </a:extLst>
          </p:cNvPr>
          <p:cNvSpPr>
            <a:spLocks noGrp="1"/>
          </p:cNvSpPr>
          <p:nvPr>
            <p:ph type="title"/>
          </p:nvPr>
        </p:nvSpPr>
        <p:spPr>
          <a:xfrm>
            <a:off x="342899" y="320040"/>
            <a:ext cx="11506201" cy="541022"/>
          </a:xfrm>
        </p:spPr>
        <p:txBody>
          <a:bodyPr/>
          <a:lstStyle/>
          <a:p>
            <a:r>
              <a:rPr lang="en-US" dirty="0"/>
              <a:t>Magnetosphere: 1-300 Re</a:t>
            </a:r>
          </a:p>
        </p:txBody>
      </p:sp>
    </p:spTree>
    <p:extLst>
      <p:ext uri="{BB962C8B-B14F-4D97-AF65-F5344CB8AC3E}">
        <p14:creationId xmlns:p14="http://schemas.microsoft.com/office/powerpoint/2010/main" val="4047233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820A-9900-F7B2-21D8-04312D83171E}"/>
              </a:ext>
            </a:extLst>
          </p:cNvPr>
          <p:cNvSpPr>
            <a:spLocks noGrp="1"/>
          </p:cNvSpPr>
          <p:nvPr>
            <p:ph type="sldNum" sz="quarter" idx="11"/>
          </p:nvPr>
        </p:nvSpPr>
        <p:spPr/>
        <p:txBody>
          <a:bodyPr/>
          <a:lstStyle/>
          <a:p>
            <a:fld id="{4EBCDCBD-78E1-0D41-A999-31B5EBF8E02C}" type="slidenum">
              <a:rPr lang="en-US" smtClean="0"/>
              <a:pPr/>
              <a:t>7</a:t>
            </a:fld>
            <a:endParaRPr lang="en-US" dirty="0"/>
          </a:p>
        </p:txBody>
      </p:sp>
      <p:sp>
        <p:nvSpPr>
          <p:cNvPr id="6" name="Date Placeholder 5">
            <a:extLst>
              <a:ext uri="{FF2B5EF4-FFF2-40B4-BE49-F238E27FC236}">
                <a16:creationId xmlns:a16="http://schemas.microsoft.com/office/drawing/2014/main" id="{C3006554-0D15-D173-8A62-1B4B953025C3}"/>
              </a:ext>
            </a:extLst>
          </p:cNvPr>
          <p:cNvSpPr>
            <a:spLocks noGrp="1"/>
          </p:cNvSpPr>
          <p:nvPr>
            <p:ph type="dt" sz="half" idx="2"/>
          </p:nvPr>
        </p:nvSpPr>
        <p:spPr/>
        <p:txBody>
          <a:bodyPr/>
          <a:lstStyle/>
          <a:p>
            <a:fld id="{5EF15F05-1471-4947-B44B-4928A1E39F88}" type="datetime4">
              <a:rPr lang="en-US" smtClean="0"/>
              <a:pPr/>
              <a:t>June 10, 2024</a:t>
            </a:fld>
            <a:endParaRPr lang="en-US" dirty="0"/>
          </a:p>
        </p:txBody>
      </p:sp>
      <p:sp>
        <p:nvSpPr>
          <p:cNvPr id="9" name="Title 6">
            <a:extLst>
              <a:ext uri="{FF2B5EF4-FFF2-40B4-BE49-F238E27FC236}">
                <a16:creationId xmlns:a16="http://schemas.microsoft.com/office/drawing/2014/main" id="{97CDF7D7-799A-58F3-E574-39E528ABB347}"/>
              </a:ext>
            </a:extLst>
          </p:cNvPr>
          <p:cNvSpPr>
            <a:spLocks noGrp="1"/>
          </p:cNvSpPr>
          <p:nvPr>
            <p:ph type="title"/>
          </p:nvPr>
        </p:nvSpPr>
        <p:spPr>
          <a:xfrm>
            <a:off x="342899" y="320040"/>
            <a:ext cx="11506201" cy="541022"/>
          </a:xfrm>
        </p:spPr>
        <p:txBody>
          <a:bodyPr/>
          <a:lstStyle/>
          <a:p>
            <a:r>
              <a:rPr lang="en-US" dirty="0"/>
              <a:t>Ionosphere-Thermosphere: 70-1,000 km</a:t>
            </a:r>
          </a:p>
        </p:txBody>
      </p:sp>
      <p:pic>
        <p:nvPicPr>
          <p:cNvPr id="4" name="CMIT_nice_toi_new" descr="CMIT_nice_toi_new">
            <a:hlinkClick r:id="" action="ppaction://media"/>
            <a:extLst>
              <a:ext uri="{FF2B5EF4-FFF2-40B4-BE49-F238E27FC236}">
                <a16:creationId xmlns:a16="http://schemas.microsoft.com/office/drawing/2014/main" id="{65259703-5137-3F86-982E-9FA48D6D8C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37249" y="1349442"/>
            <a:ext cx="6517499" cy="4918008"/>
          </a:xfrm>
          <a:prstGeom prst="rect">
            <a:avLst/>
          </a:prstGeom>
        </p:spPr>
      </p:pic>
    </p:spTree>
    <p:extLst>
      <p:ext uri="{BB962C8B-B14F-4D97-AF65-F5344CB8AC3E}">
        <p14:creationId xmlns:p14="http://schemas.microsoft.com/office/powerpoint/2010/main" val="3043290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820A-9900-F7B2-21D8-04312D83171E}"/>
              </a:ext>
            </a:extLst>
          </p:cNvPr>
          <p:cNvSpPr>
            <a:spLocks noGrp="1"/>
          </p:cNvSpPr>
          <p:nvPr>
            <p:ph type="sldNum" sz="quarter" idx="11"/>
          </p:nvPr>
        </p:nvSpPr>
        <p:spPr/>
        <p:txBody>
          <a:bodyPr/>
          <a:lstStyle/>
          <a:p>
            <a:fld id="{4EBCDCBD-78E1-0D41-A999-31B5EBF8E02C}" type="slidenum">
              <a:rPr lang="en-US" smtClean="0"/>
              <a:pPr/>
              <a:t>8</a:t>
            </a:fld>
            <a:endParaRPr lang="en-US" dirty="0"/>
          </a:p>
        </p:txBody>
      </p:sp>
      <p:sp>
        <p:nvSpPr>
          <p:cNvPr id="6" name="Date Placeholder 5">
            <a:extLst>
              <a:ext uri="{FF2B5EF4-FFF2-40B4-BE49-F238E27FC236}">
                <a16:creationId xmlns:a16="http://schemas.microsoft.com/office/drawing/2014/main" id="{C3006554-0D15-D173-8A62-1B4B953025C3}"/>
              </a:ext>
            </a:extLst>
          </p:cNvPr>
          <p:cNvSpPr>
            <a:spLocks noGrp="1"/>
          </p:cNvSpPr>
          <p:nvPr>
            <p:ph type="dt" sz="half" idx="2"/>
          </p:nvPr>
        </p:nvSpPr>
        <p:spPr/>
        <p:txBody>
          <a:bodyPr/>
          <a:lstStyle/>
          <a:p>
            <a:fld id="{5EF15F05-1471-4947-B44B-4928A1E39F88}" type="datetime4">
              <a:rPr lang="en-US" smtClean="0"/>
              <a:pPr/>
              <a:t>June 10, 2024</a:t>
            </a:fld>
            <a:endParaRPr lang="en-US" dirty="0"/>
          </a:p>
        </p:txBody>
      </p:sp>
      <p:sp>
        <p:nvSpPr>
          <p:cNvPr id="9" name="Title 6">
            <a:extLst>
              <a:ext uri="{FF2B5EF4-FFF2-40B4-BE49-F238E27FC236}">
                <a16:creationId xmlns:a16="http://schemas.microsoft.com/office/drawing/2014/main" id="{97CDF7D7-799A-58F3-E574-39E528ABB347}"/>
              </a:ext>
            </a:extLst>
          </p:cNvPr>
          <p:cNvSpPr>
            <a:spLocks noGrp="1"/>
          </p:cNvSpPr>
          <p:nvPr>
            <p:ph type="title"/>
          </p:nvPr>
        </p:nvSpPr>
        <p:spPr>
          <a:xfrm>
            <a:off x="342899" y="320040"/>
            <a:ext cx="11506201" cy="541022"/>
          </a:xfrm>
        </p:spPr>
        <p:txBody>
          <a:bodyPr/>
          <a:lstStyle/>
          <a:p>
            <a:r>
              <a:rPr lang="en-US" dirty="0"/>
              <a:t>Lower Atmosphere: 0-70 km</a:t>
            </a:r>
          </a:p>
        </p:txBody>
      </p:sp>
      <p:pic>
        <p:nvPicPr>
          <p:cNvPr id="21" name="Ionospheric gravity waves.mp4">
            <a:extLst>
              <a:ext uri="{FF2B5EF4-FFF2-40B4-BE49-F238E27FC236}">
                <a16:creationId xmlns:a16="http://schemas.microsoft.com/office/drawing/2014/main" id="{05E063C3-3D26-6940-B5E3-79D9E8B99C61}"/>
              </a:ext>
            </a:extLst>
          </p:cNvPr>
          <p:cNvPicPr/>
          <p:nvPr>
            <a:videoFile r:link="rId2"/>
            <p:extLst>
              <p:ext uri="{DAA4B4D4-6D71-4841-9C94-3DE7FCFB9230}">
                <p14:media xmlns:p14="http://schemas.microsoft.com/office/powerpoint/2010/main" r:embed="rId1"/>
              </p:ext>
            </p:extLst>
          </p:nvPr>
        </p:nvPicPr>
        <p:blipFill rotWithShape="1">
          <a:blip r:embed="rId4"/>
          <a:srcRect l="7020" t="9651" r="8624" b="5643"/>
          <a:stretch/>
        </p:blipFill>
        <p:spPr>
          <a:xfrm>
            <a:off x="2424112" y="1395076"/>
            <a:ext cx="7343775" cy="4624724"/>
          </a:xfrm>
          <a:prstGeom prst="rect">
            <a:avLst/>
          </a:prstGeom>
        </p:spPr>
      </p:pic>
    </p:spTree>
    <p:extLst>
      <p:ext uri="{BB962C8B-B14F-4D97-AF65-F5344CB8AC3E}">
        <p14:creationId xmlns:p14="http://schemas.microsoft.com/office/powerpoint/2010/main" val="1358363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820A-9900-F7B2-21D8-04312D83171E}"/>
              </a:ext>
            </a:extLst>
          </p:cNvPr>
          <p:cNvSpPr>
            <a:spLocks noGrp="1"/>
          </p:cNvSpPr>
          <p:nvPr>
            <p:ph type="sldNum" sz="quarter" idx="11"/>
          </p:nvPr>
        </p:nvSpPr>
        <p:spPr/>
        <p:txBody>
          <a:bodyPr/>
          <a:lstStyle/>
          <a:p>
            <a:fld id="{4EBCDCBD-78E1-0D41-A999-31B5EBF8E02C}" type="slidenum">
              <a:rPr lang="en-US" smtClean="0"/>
              <a:pPr/>
              <a:t>9</a:t>
            </a:fld>
            <a:endParaRPr lang="en-US" dirty="0"/>
          </a:p>
        </p:txBody>
      </p:sp>
      <p:sp>
        <p:nvSpPr>
          <p:cNvPr id="6" name="Date Placeholder 5">
            <a:extLst>
              <a:ext uri="{FF2B5EF4-FFF2-40B4-BE49-F238E27FC236}">
                <a16:creationId xmlns:a16="http://schemas.microsoft.com/office/drawing/2014/main" id="{C3006554-0D15-D173-8A62-1B4B953025C3}"/>
              </a:ext>
            </a:extLst>
          </p:cNvPr>
          <p:cNvSpPr>
            <a:spLocks noGrp="1"/>
          </p:cNvSpPr>
          <p:nvPr>
            <p:ph type="dt" sz="half" idx="2"/>
          </p:nvPr>
        </p:nvSpPr>
        <p:spPr/>
        <p:txBody>
          <a:bodyPr/>
          <a:lstStyle/>
          <a:p>
            <a:fld id="{5EF15F05-1471-4947-B44B-4928A1E39F88}" type="datetime4">
              <a:rPr lang="en-US" smtClean="0"/>
              <a:pPr/>
              <a:t>June 10, 2024</a:t>
            </a:fld>
            <a:endParaRPr lang="en-US" dirty="0"/>
          </a:p>
        </p:txBody>
      </p:sp>
      <p:sp>
        <p:nvSpPr>
          <p:cNvPr id="9" name="Title 6">
            <a:extLst>
              <a:ext uri="{FF2B5EF4-FFF2-40B4-BE49-F238E27FC236}">
                <a16:creationId xmlns:a16="http://schemas.microsoft.com/office/drawing/2014/main" id="{97CDF7D7-799A-58F3-E574-39E528ABB347}"/>
              </a:ext>
            </a:extLst>
          </p:cNvPr>
          <p:cNvSpPr>
            <a:spLocks noGrp="1"/>
          </p:cNvSpPr>
          <p:nvPr>
            <p:ph type="title"/>
          </p:nvPr>
        </p:nvSpPr>
        <p:spPr>
          <a:xfrm>
            <a:off x="342899" y="320040"/>
            <a:ext cx="11506201" cy="541022"/>
          </a:xfrm>
        </p:spPr>
        <p:txBody>
          <a:bodyPr/>
          <a:lstStyle/>
          <a:p>
            <a:r>
              <a:rPr lang="en-US" dirty="0"/>
              <a:t>There are so many variables and questions yet to be answered:</a:t>
            </a:r>
          </a:p>
        </p:txBody>
      </p:sp>
      <p:sp>
        <p:nvSpPr>
          <p:cNvPr id="2" name="Text Placeholder 8">
            <a:extLst>
              <a:ext uri="{FF2B5EF4-FFF2-40B4-BE49-F238E27FC236}">
                <a16:creationId xmlns:a16="http://schemas.microsoft.com/office/drawing/2014/main" id="{90FFEBE2-F78F-F14D-3E3F-14A694BD5694}"/>
              </a:ext>
            </a:extLst>
          </p:cNvPr>
          <p:cNvSpPr txBox="1">
            <a:spLocks/>
          </p:cNvSpPr>
          <p:nvPr/>
        </p:nvSpPr>
        <p:spPr>
          <a:xfrm>
            <a:off x="2966368" y="1637166"/>
            <a:ext cx="5714711" cy="4508672"/>
          </a:xfrm>
          <a:prstGeom prst="rect">
            <a:avLst/>
          </a:prstGeom>
        </p:spPr>
        <p:txBody>
          <a:bodyPr/>
          <a:lstStyle>
            <a:lvl1pPr marL="231775" indent="-231775" algn="l" defTabSz="914400" rtl="0" eaLnBrk="1" latinLnBrk="0" hangingPunct="1">
              <a:lnSpc>
                <a:spcPct val="90000"/>
              </a:lnSpc>
              <a:spcBef>
                <a:spcPts val="1000"/>
              </a:spcBef>
              <a:spcAft>
                <a:spcPts val="800"/>
              </a:spcAft>
              <a:buClr>
                <a:srgbClr val="F26D00"/>
              </a:buClr>
              <a:buSzPct val="110000"/>
              <a:buFont typeface="Arial"/>
              <a:buChar char="•"/>
              <a:tabLst/>
              <a:defRPr sz="2400" kern="1200">
                <a:solidFill>
                  <a:schemeClr val="bg1"/>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F26D00"/>
              </a:buClr>
              <a:buSzPct val="110000"/>
              <a:buFont typeface=".AppleSystemUIFont" charset="-120"/>
              <a:buChar char="-"/>
              <a:tabLst/>
              <a:defRPr sz="1800" kern="1200">
                <a:solidFill>
                  <a:schemeClr val="bg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F26D00"/>
              </a:buClr>
              <a:buSzPct val="110000"/>
              <a:buFont typeface="Wingdings" charset="2"/>
              <a:buChar char="§"/>
              <a:tabLst/>
              <a:defRPr sz="1800" kern="1200">
                <a:solidFill>
                  <a:schemeClr val="bg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F26D00"/>
              </a:buClr>
              <a:buSzPct val="110000"/>
              <a:buFont typeface="Courier New" charset="0"/>
              <a:buChar char="o"/>
              <a:tabLst/>
              <a:defRPr sz="1800" kern="1200">
                <a:solidFill>
                  <a:schemeClr val="bg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Science Themes:</a:t>
            </a:r>
          </a:p>
          <a:p>
            <a:pPr lvl="1"/>
            <a:r>
              <a:rPr lang="en-US" dirty="0"/>
              <a:t>Multiscale plasma sheet transport, ring current build-up, and their global impacts throughout storm-time geospace</a:t>
            </a:r>
          </a:p>
          <a:p>
            <a:pPr lvl="1"/>
            <a:endParaRPr lang="en-US" dirty="0"/>
          </a:p>
          <a:p>
            <a:pPr lvl="1"/>
            <a:r>
              <a:rPr lang="en-US" dirty="0"/>
              <a:t>Storm-time mesoscale ionospheric structure and global geospace mass circulation</a:t>
            </a:r>
          </a:p>
          <a:p>
            <a:pPr lvl="1"/>
            <a:endParaRPr lang="en-US" dirty="0"/>
          </a:p>
          <a:p>
            <a:pPr lvl="1"/>
            <a:r>
              <a:rPr lang="en-US" dirty="0"/>
              <a:t>Lower atmosphere-ionosphere-magnetosphere coupling at different scales</a:t>
            </a:r>
          </a:p>
          <a:p>
            <a:endParaRPr lang="en-US" dirty="0"/>
          </a:p>
        </p:txBody>
      </p:sp>
    </p:spTree>
    <p:extLst>
      <p:ext uri="{BB962C8B-B14F-4D97-AF65-F5344CB8AC3E}">
        <p14:creationId xmlns:p14="http://schemas.microsoft.com/office/powerpoint/2010/main" val="2971448968"/>
      </p:ext>
    </p:extLst>
  </p:cSld>
  <p:clrMapOvr>
    <a:masterClrMapping/>
  </p:clrMapOvr>
  <p:transition spd="slow">
    <p:push dir="u"/>
  </p:transition>
</p:sld>
</file>

<file path=ppt/theme/theme1.xml><?xml version="1.0" encoding="utf-8"?>
<a:theme xmlns:a="http://schemas.openxmlformats.org/drawingml/2006/main" name="CGS_Widescree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err="1" smtClean="0">
            <a:solidFill>
              <a:schemeClr val="tx1"/>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2.xml><?xml version="1.0" encoding="utf-8"?>
<a:theme xmlns:a="http://schemas.openxmlformats.org/drawingml/2006/main" name="1_CGS Widescree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smtClean="0">
            <a:solidFill>
              <a:schemeClr val="bg1"/>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18736</TotalTime>
  <Words>1339</Words>
  <Application>Microsoft Office PowerPoint</Application>
  <PresentationFormat>Widescreen</PresentationFormat>
  <Paragraphs>211</Paragraphs>
  <Slides>31</Slides>
  <Notes>19</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.AppleSystemUIFont</vt:lpstr>
      <vt:lpstr>Arial</vt:lpstr>
      <vt:lpstr>Arial Regular</vt:lpstr>
      <vt:lpstr>Calibri</vt:lpstr>
      <vt:lpstr>Courier New</vt:lpstr>
      <vt:lpstr>Wingdings</vt:lpstr>
      <vt:lpstr>CGS_Widescreen</vt:lpstr>
      <vt:lpstr>1_CGS Widescreen</vt:lpstr>
      <vt:lpstr>Space Weather Modeling &amp; CGS Intro</vt:lpstr>
      <vt:lpstr>PowerPoint Presentation</vt:lpstr>
      <vt:lpstr>Well, geospace isn’t quite as simple as this picture implies…</vt:lpstr>
      <vt:lpstr>In fact, it’s quite complicated! And we want to develop a new way to help study it.</vt:lpstr>
      <vt:lpstr>One challenge is that it’s multi-scale and multi-physics</vt:lpstr>
      <vt:lpstr>Magnetosphere: 1-300 Re</vt:lpstr>
      <vt:lpstr>Ionosphere-Thermosphere: 70-1,000 km</vt:lpstr>
      <vt:lpstr>Lower Atmosphere: 0-70 km</vt:lpstr>
      <vt:lpstr>There are so many variables and questions yet to be answered:</vt:lpstr>
      <vt:lpstr>There are so many variables and questions yet to be answered:</vt:lpstr>
      <vt:lpstr>There are so many variables and questions yet to be answered:</vt:lpstr>
      <vt:lpstr>There are so many variables and questions yet to be answered:</vt:lpstr>
      <vt:lpstr>An example of a Mesoscale (1-3 Re) processes with global-scale consequences:</vt:lpstr>
      <vt:lpstr>An example of a Mesoscale processes with global-scale consequences:</vt:lpstr>
      <vt:lpstr>An example of a Mesoscale processes with global-scale consequences:</vt:lpstr>
      <vt:lpstr>An example of a Mesoscale processes with global-scale consequences:</vt:lpstr>
      <vt:lpstr>An example of a Mesoscale processes with global-scale consequences:</vt:lpstr>
      <vt:lpstr>An example of a Mesoscale processes with global-scale consequences:</vt:lpstr>
      <vt:lpstr>An example of a Mesoscale processes with global-scale consequences:</vt:lpstr>
      <vt:lpstr>An example of a Mesoscale processes with global-scale consequences:</vt:lpstr>
      <vt:lpstr>Clearly, this is quite a complex system demonstrating how a mesoscale process (the bursty bulk flows) can have global-scale consequences. </vt:lpstr>
      <vt:lpstr>Simulating this complex chain of coupled phenomena demands incorporation of all the involved domains, while resolving both the physics and the spatiotemporal scales of the key processes at play.</vt:lpstr>
      <vt:lpstr>This is where the Center for Geospace Storms comes in…</vt:lpstr>
      <vt:lpstr>PowerPoint Presentation</vt:lpstr>
      <vt:lpstr>PowerPoint Presentation</vt:lpstr>
      <vt:lpstr>PowerPoint Presentation</vt:lpstr>
      <vt:lpstr>PowerPoint Presentation</vt:lpstr>
      <vt:lpstr>PowerPoint Presentation</vt:lpstr>
      <vt:lpstr>The MAGE Vision</vt:lpstr>
      <vt:lpstr>The MAGE Vision</vt:lpstr>
      <vt:lpstr>PowerPoint Presentation</vt:lpstr>
    </vt:vector>
  </TitlesOfParts>
  <Company>JHU/APL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Turtle</dc:creator>
  <cp:lastModifiedBy>Tristen Wanner</cp:lastModifiedBy>
  <cp:revision>1368</cp:revision>
  <cp:lastPrinted>2018-02-21T14:56:29Z</cp:lastPrinted>
  <dcterms:created xsi:type="dcterms:W3CDTF">2015-04-12T19:30:02Z</dcterms:created>
  <dcterms:modified xsi:type="dcterms:W3CDTF">2024-06-10T15:08:52Z</dcterms:modified>
</cp:coreProperties>
</file>